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C79A895-2D9C-41A3-83AF-8E860A61BF40}">
  <a:tblStyle styleId="{EC79A895-2D9C-41A3-83AF-8E860A61BF40}"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For our final project we chose to use data from the video game Dota2. Our idea is to use data about matches and players to predict who wins the game. But before we get into the data and code I will give you a short introduction about the game</a:t>
            </a:r>
            <a:endParaRPr/>
          </a:p>
        </p:txBody>
      </p:sp>
      <p:sp>
        <p:nvSpPr>
          <p:cNvPr id="170" name="Google Shape;17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464aaa2abd_3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464aaa2abd_3_5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SQL query looks like this. We request matchID and matchTime. We need matchTime to ensure that the response from server correct.</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rPr lang="en-US"/>
              <a:t>SQL запрос выглядит так. Мы запрашиваем matchID and время в которое этот матч был проведен чтобы убедится что ответ на запрос корректный.</a:t>
            </a:r>
            <a:endParaRPr/>
          </a:p>
        </p:txBody>
      </p:sp>
      <p:sp>
        <p:nvSpPr>
          <p:cNvPr id="333" name="Google Shape;333;g464aaa2abd_3_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464aaa2abd_3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464aaa2abd_3_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Using matchID we send the the request opendota.api to get information about a particular match and if the response from the server without errors and write response as a json file with the name of the matchID</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rPr lang="en-US"/>
              <a:t>Используя matchID мы отправляем реквест opendota.api чтобы получить информацию о конкретном матче и если ответ от сервера без ошибок записываем ответ в файл с именем матча</a:t>
            </a:r>
            <a:endParaRPr/>
          </a:p>
        </p:txBody>
      </p:sp>
      <p:sp>
        <p:nvSpPr>
          <p:cNvPr id="365" name="Google Shape;365;g464aaa2abd_3_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464aaa2abd_3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464aaa2abd_3_1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Run through all the files with matches and pull out all playerID and write in the player.id file</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rPr lang="en-US"/>
              <a:t>Пробегаем по всем файлам  с матчами и вытаскиваем все playerID и записываем в отдельный файл.</a:t>
            </a:r>
            <a:endParaRPr/>
          </a:p>
        </p:txBody>
      </p:sp>
      <p:sp>
        <p:nvSpPr>
          <p:cNvPr id="395" name="Google Shape;395;g464aaa2abd_3_1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464aaa2abd_3_1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OpenDota.api provides a lot of information, but the information about players is rather scarce, you can just believe me, and what to do? Of course, write our scraper, but if you send requests directly to the site opendota.com it will return garbage.</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OpenDota.api предоставляет множество информации но информация по игрокам довольно скудная, можете просто поверить мне, и что же делать? конечно же писать свой scraper, но если отправлять реквесты непосредственно на сайт opendota.com он будет возвращать мусор</a:t>
            </a:r>
            <a:endParaRPr/>
          </a:p>
        </p:txBody>
      </p:sp>
      <p:sp>
        <p:nvSpPr>
          <p:cNvPr id="424" name="Google Shape;424;g464aaa2abd_3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464aaa2abd_3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464aaa2abd_3_1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Was found another site with relevant information about players, but without external api. We see that all the information we need is here. Wins, losses, winrate, soloMMR, and the list with the heros that </a:t>
            </a:r>
            <a:r>
              <a:rPr b="1" lang="en-US"/>
              <a:t>this player played</a:t>
            </a:r>
            <a:r>
              <a:rPr lang="en-US"/>
              <a:t>, the number of matches on each hero, % wins and KDA(kill death)</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rPr lang="en-US"/>
              <a:t>Был найден другой сайт с релевантной информацией по игрокам но без внешнего api. мы видим что вся необходимая нам информация тут присутствует. Wins, losses, winrate, soloMMR, и лист с героями которыми этот player играл, количество матчей на каждом герое, % wins and KDA (???)</a:t>
            </a:r>
            <a:endParaRPr/>
          </a:p>
        </p:txBody>
      </p:sp>
      <p:sp>
        <p:nvSpPr>
          <p:cNvPr id="434" name="Google Shape;434;g464aaa2abd_3_1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464aaa2abd_3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464aaa2abd_3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web scraper was written to request a page with player information and a page with info about his heros. As you see, regular expression were used to search for the useful information on the page.</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rPr lang="en-US"/>
              <a:t>Был написан web scraper для запроса страницы с информацией игрока и страницы с инф о его героях. Так же как вы можете видеть, были использованы регулярные выражения для поиска необходимой информации на странице. </a:t>
            </a:r>
            <a:endParaRPr/>
          </a:p>
        </p:txBody>
      </p:sp>
      <p:sp>
        <p:nvSpPr>
          <p:cNvPr id="443" name="Google Shape;443;g464aaa2abd_3_1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464aaa2abd_3_1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464aaa2abd_3_1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But there was a problem, because of which it was necessary to reduce the size of our used dataset. The site allowed us to send only 250 requests per hour, which with the number of 20000 players planned in a beginning would initially take 80 hours to get all of them. So the number of players has been reduced to 8375</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rPr lang="en-US"/>
              <a:t>Но возникла проблема из за которой пришлось уменьшить размер используемого датасета. Сайт позволял отправлять только 250 запросов в час, а это значит что мы могли получать информацию о 250 игроках в час, что при количестве 20000 игроков планируемых изначально заняло бы 80 часов непрерывной работы. поэтому количество игроков было уменьшено до 8375</a:t>
            </a:r>
            <a:endParaRPr/>
          </a:p>
        </p:txBody>
      </p:sp>
      <p:sp>
        <p:nvSpPr>
          <p:cNvPr id="473" name="Google Shape;473;g464aaa2abd_3_1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4" name="Google Shape;50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 name="Google Shape;511;p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512" name="Google Shape;512;p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p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522" name="Google Shape;522;p2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Dota 2 is played with 10 players and pits 5 players on one side versus 5 on the other. The 2 sides are named 'Radiant' and 'Dire’. Each team starts on opposite corners of the map. Each player controls one hero for the length of the match.</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The ultimate object of any game of Dota 2 is to destroy the 'Throne' of the opposing team. This is the last building, and situated the deepest in each base.</a:t>
            </a:r>
            <a:endParaRPr sz="1200">
              <a:solidFill>
                <a:schemeClr val="dk1"/>
              </a:solidFill>
              <a:latin typeface="Calibri"/>
              <a:ea typeface="Calibri"/>
              <a:cs typeface="Calibri"/>
              <a:sym typeface="Calibri"/>
            </a:endParaRPr>
          </a:p>
        </p:txBody>
      </p:sp>
      <p:sp>
        <p:nvSpPr>
          <p:cNvPr id="179" name="Google Shape;17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4" name="Google Shape;534;p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535" name="Google Shape;535;p2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p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551" name="Google Shape;551;p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7" name="Google Shape;567;p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568" name="Google Shape;568;p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584" name="Google Shape;584;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p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601" name="Google Shape;601;p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617" name="Google Shape;617;p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5" name="Google Shape;625;p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626" name="Google Shape;626;p2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Google Shape;635;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636" name="Google Shape;636;p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 name="Google Shape;642;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Calibri"/>
              <a:buNone/>
            </a:pPr>
            <a:r>
              <a:t/>
            </a:r>
            <a:endParaRPr/>
          </a:p>
        </p:txBody>
      </p:sp>
      <p:sp>
        <p:nvSpPr>
          <p:cNvPr id="643" name="Google Shape;643;p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200"/>
              <a:buFont typeface="Calibri"/>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3" name="Google Shape;653;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The map is broken up into 3 lanes.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Each lane is lined with 6 towers (3 for each team) that will attack enemy players or units that approach.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Each base has two structures for each lane that spawns 'creeps' or monsters at regular intervals to send to attack the enemy structures.</a:t>
            </a:r>
            <a:endParaRPr sz="1200">
              <a:solidFill>
                <a:schemeClr val="dk1"/>
              </a:solidFill>
              <a:latin typeface="Calibri"/>
              <a:ea typeface="Calibri"/>
              <a:cs typeface="Calibri"/>
              <a:sym typeface="Calibri"/>
            </a:endParaRPr>
          </a:p>
        </p:txBody>
      </p:sp>
      <p:sp>
        <p:nvSpPr>
          <p:cNvPr id="193" name="Google Shape;19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0" name="Google Shape;660;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Used scikit learn library to implement various learning algorithms such as decision tree, random forest, neuralnets , SVM and linear regression.</a:t>
            </a:r>
            <a:endParaRPr/>
          </a:p>
        </p:txBody>
      </p:sp>
      <p:sp>
        <p:nvSpPr>
          <p:cNvPr id="661" name="Google Shape;661;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9" name="Google Shape;669;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Around 50% for all</a:t>
            </a:r>
            <a:endParaRPr/>
          </a:p>
          <a:p>
            <a:pPr indent="0" lvl="0" marL="0" rtl="0" algn="l">
              <a:lnSpc>
                <a:spcPct val="100000"/>
              </a:lnSpc>
              <a:spcBef>
                <a:spcPts val="0"/>
              </a:spcBef>
              <a:spcAft>
                <a:spcPts val="0"/>
              </a:spcAft>
              <a:buSzPts val="1400"/>
              <a:buNone/>
            </a:pPr>
            <a:r>
              <a:rPr lang="en-US"/>
              <a:t>Wanted to predict match outcome using information available before match. Heroes are an obvious feature, but there are too many combinations. Using this feature resulted in a bad score.</a:t>
            </a:r>
            <a:endParaRPr/>
          </a:p>
        </p:txBody>
      </p:sp>
      <p:sp>
        <p:nvSpPr>
          <p:cNvPr id="670" name="Google Shape;670;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8" name="Google Shape;678;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Tried to reduce heroes to their roles, result still around 50%</a:t>
            </a:r>
            <a:endParaRPr/>
          </a:p>
          <a:p>
            <a:pPr indent="0" lvl="0" marL="0" rtl="0" algn="l">
              <a:lnSpc>
                <a:spcPct val="100000"/>
              </a:lnSpc>
              <a:spcBef>
                <a:spcPts val="0"/>
              </a:spcBef>
              <a:spcAft>
                <a:spcPts val="0"/>
              </a:spcAft>
              <a:buSzPts val="1400"/>
              <a:buNone/>
            </a:pPr>
            <a:r>
              <a:rPr lang="en-US"/>
              <a:t>We tried to reduce the hero feature to their respective roles, so as to reduce the number of combinations. Then we could see if there was a trend in the hero roles matchup and who won. This too gave a bad score however.</a:t>
            </a:r>
            <a:endParaRPr/>
          </a:p>
        </p:txBody>
      </p:sp>
      <p:sp>
        <p:nvSpPr>
          <p:cNvPr id="679" name="Google Shape;679;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8" name="Google Shape;688;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Tried to predict result of match using data only available after match. This gave a huge difference. Both killscore and tower_scores got the predictions up to 90%, but including both got us up to 96%</a:t>
            </a:r>
            <a:endParaRPr/>
          </a:p>
          <a:p>
            <a:pPr indent="0" lvl="0" marL="0" rtl="0" algn="l">
              <a:lnSpc>
                <a:spcPct val="100000"/>
              </a:lnSpc>
              <a:spcBef>
                <a:spcPts val="0"/>
              </a:spcBef>
              <a:spcAft>
                <a:spcPts val="0"/>
              </a:spcAft>
              <a:buSzPts val="1400"/>
              <a:buNone/>
            </a:pPr>
            <a:r>
              <a:rPr lang="en-US"/>
              <a:t>Hero id: </a:t>
            </a:r>
            <a:r>
              <a:rPr b="0" i="0" lang="en-US" sz="1200" u="none" strike="noStrike">
                <a:solidFill>
                  <a:schemeClr val="dk1"/>
                </a:solidFill>
                <a:latin typeface="Calibri"/>
                <a:ea typeface="Calibri"/>
                <a:cs typeface="Calibri"/>
                <a:sym typeface="Calibri"/>
              </a:rPr>
              <a:t>0.5286085825747724</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Hero data: 0.524390243902439</a:t>
            </a:r>
            <a:endParaRPr/>
          </a:p>
          <a:p>
            <a:pPr indent="0" lvl="0" marL="0" rtl="0" algn="l">
              <a:lnSpc>
                <a:spcPct val="100000"/>
              </a:lnSpc>
              <a:spcBef>
                <a:spcPts val="0"/>
              </a:spcBef>
              <a:spcAft>
                <a:spcPts val="0"/>
              </a:spcAft>
              <a:buSzPts val="1400"/>
              <a:buNone/>
            </a:pPr>
            <a:r>
              <a:rPr lang="en-US"/>
              <a:t>Team scores: </a:t>
            </a:r>
            <a:r>
              <a:rPr b="0" i="0" lang="en-US" sz="1200" u="none" strike="noStrike">
                <a:solidFill>
                  <a:schemeClr val="dk1"/>
                </a:solidFill>
                <a:latin typeface="Calibri"/>
                <a:ea typeface="Calibri"/>
                <a:cs typeface="Calibri"/>
                <a:sym typeface="Calibri"/>
              </a:rPr>
              <a:t>0.89908001115138</a:t>
            </a:r>
            <a:endParaRPr/>
          </a:p>
          <a:p>
            <a:pPr indent="0" lvl="0" marL="0" rtl="0" algn="l">
              <a:lnSpc>
                <a:spcPct val="100000"/>
              </a:lnSpc>
              <a:spcBef>
                <a:spcPts val="0"/>
              </a:spcBef>
              <a:spcAft>
                <a:spcPts val="0"/>
              </a:spcAft>
              <a:buSzPts val="1400"/>
              <a:buNone/>
            </a:pPr>
            <a:r>
              <a:rPr b="0" i="0" lang="en-US" sz="1200" u="none" strike="noStrike">
                <a:solidFill>
                  <a:schemeClr val="dk1"/>
                </a:solidFill>
                <a:latin typeface="Calibri"/>
                <a:ea typeface="Calibri"/>
                <a:cs typeface="Calibri"/>
                <a:sym typeface="Calibri"/>
              </a:rPr>
              <a:t>tower_ scores: 0.911625313632562</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Team and tower: 0.9609701700585448</a:t>
            </a:r>
            <a:endParaRPr/>
          </a:p>
          <a:p>
            <a:pPr indent="0" lvl="0" marL="0" rtl="0" algn="l">
              <a:lnSpc>
                <a:spcPct val="100000"/>
              </a:lnSpc>
              <a:spcBef>
                <a:spcPts val="0"/>
              </a:spcBef>
              <a:spcAft>
                <a:spcPts val="0"/>
              </a:spcAft>
              <a:buSzPts val="1400"/>
              <a:buNone/>
            </a:pPr>
            <a:r>
              <a:t/>
            </a:r>
            <a:endParaRPr/>
          </a:p>
        </p:txBody>
      </p:sp>
      <p:sp>
        <p:nvSpPr>
          <p:cNvPr id="689" name="Google Shape;689;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7" name="Google Shape;697;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still wanted to try to predict who wins before a match has begun. Using player data gathered through a crawler we made we acquired these player features.</a:t>
            </a:r>
            <a:endParaRPr/>
          </a:p>
          <a:p>
            <a:pPr indent="0" lvl="0" marL="0" rtl="0" algn="l">
              <a:lnSpc>
                <a:spcPct val="100000"/>
              </a:lnSpc>
              <a:spcBef>
                <a:spcPts val="0"/>
              </a:spcBef>
              <a:spcAft>
                <a:spcPts val="0"/>
              </a:spcAft>
              <a:buSzPts val="1400"/>
              <a:buNone/>
            </a:pPr>
            <a:r>
              <a:rPr lang="en-US"/>
              <a:t>Using only these player features and the roles of the heroes they played, our cross validation gave us a 55% accuracy on predictions, showing we have found a small trend in who </a:t>
            </a:r>
            <a:endParaRPr/>
          </a:p>
          <a:p>
            <a:pPr indent="0" lvl="0" marL="0" rtl="0" algn="l">
              <a:lnSpc>
                <a:spcPct val="100000"/>
              </a:lnSpc>
              <a:spcBef>
                <a:spcPts val="0"/>
              </a:spcBef>
              <a:spcAft>
                <a:spcPts val="0"/>
              </a:spcAft>
              <a:buSzPts val="1400"/>
              <a:buNone/>
            </a:pPr>
            <a:r>
              <a:rPr lang="en-US"/>
              <a:t>Is likely to win the match.</a:t>
            </a:r>
            <a:endParaRPr/>
          </a:p>
          <a:p>
            <a:pPr indent="0" lvl="0" marL="0" rtl="0" algn="l">
              <a:lnSpc>
                <a:spcPct val="100000"/>
              </a:lnSpc>
              <a:spcBef>
                <a:spcPts val="0"/>
              </a:spcBef>
              <a:spcAft>
                <a:spcPts val="0"/>
              </a:spcAft>
              <a:buSzPts val="1400"/>
              <a:buNone/>
            </a:pPr>
            <a:r>
              <a:t/>
            </a:r>
            <a:endParaRPr/>
          </a:p>
        </p:txBody>
      </p:sp>
      <p:sp>
        <p:nvSpPr>
          <p:cNvPr id="698" name="Google Shape;698;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464aaa2abd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464aaa2abd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900">
                <a:solidFill>
                  <a:srgbClr val="444950"/>
                </a:solidFill>
                <a:highlight>
                  <a:srgbClr val="F1F0F0"/>
                </a:highlight>
                <a:latin typeface="Arial"/>
                <a:ea typeface="Arial"/>
                <a:cs typeface="Arial"/>
                <a:sym typeface="Arial"/>
              </a:rPr>
              <a:t>data instances 5124 bad data 4068</a:t>
            </a:r>
            <a:endParaRPr/>
          </a:p>
          <a:p>
            <a:pPr indent="0" lvl="0" marL="0" rtl="0" algn="l">
              <a:spcBef>
                <a:spcPts val="0"/>
              </a:spcBef>
              <a:spcAft>
                <a:spcPts val="0"/>
              </a:spcAft>
              <a:buNone/>
            </a:pPr>
            <a:r>
              <a:rPr lang="en-US"/>
              <a:t>The data used in these checks came from incomplete datasets, as a lot of player data was missing. We would take data from teams where atleast more than 2 from each team was available, we would take the average of those present as use that as the player scores.</a:t>
            </a:r>
            <a:r>
              <a:rPr lang="en-US" sz="900">
                <a:solidFill>
                  <a:srgbClr val="444950"/>
                </a:solidFill>
                <a:highlight>
                  <a:srgbClr val="F1F0F0"/>
                </a:highlight>
                <a:latin typeface="Arial"/>
                <a:ea typeface="Arial"/>
                <a:cs typeface="Arial"/>
                <a:sym typeface="Arial"/>
              </a:rPr>
              <a:t>0.58</a:t>
            </a:r>
            <a:endParaRPr/>
          </a:p>
        </p:txBody>
      </p:sp>
      <p:sp>
        <p:nvSpPr>
          <p:cNvPr id="706" name="Google Shape;706;g464aaa2abd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3" name="Google Shape;71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9" name="Google Shape;71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200">
                <a:solidFill>
                  <a:schemeClr val="dk1"/>
                </a:solidFill>
                <a:latin typeface="Calibri"/>
                <a:ea typeface="Calibri"/>
                <a:cs typeface="Calibri"/>
                <a:sym typeface="Calibri"/>
              </a:rPr>
              <a:t>Ten players each control one of the game's 116 heroes</a:t>
            </a:r>
            <a:r>
              <a:rPr lang="en-US"/>
              <a:t>.</a:t>
            </a:r>
            <a:r>
              <a:rPr lang="en-US" sz="1200">
                <a:solidFill>
                  <a:schemeClr val="dk1"/>
                </a:solidFill>
                <a:latin typeface="Calibri"/>
                <a:ea typeface="Calibri"/>
                <a:cs typeface="Calibri"/>
                <a:sym typeface="Calibri"/>
              </a:rPr>
              <a:t> Heroes are divided into roles</a:t>
            </a:r>
            <a:r>
              <a:rPr lang="en-US"/>
              <a:t>, </a:t>
            </a:r>
            <a:r>
              <a:rPr lang="en-US" sz="1100">
                <a:solidFill>
                  <a:srgbClr val="212121"/>
                </a:solidFill>
                <a:highlight>
                  <a:srgbClr val="FFFFFF"/>
                </a:highlight>
                <a:latin typeface="Arial"/>
                <a:ea typeface="Arial"/>
                <a:cs typeface="Arial"/>
                <a:sym typeface="Arial"/>
              </a:rPr>
              <a:t>as you see at the bottom of the slide</a:t>
            </a:r>
            <a:endParaRPr sz="1100">
              <a:solidFill>
                <a:srgbClr val="212121"/>
              </a:solidFill>
              <a:highlight>
                <a:srgbClr val="FFFFFF"/>
              </a:highlight>
              <a:latin typeface="Arial"/>
              <a:ea typeface="Arial"/>
              <a:cs typeface="Arial"/>
              <a:sym typeface="Arial"/>
            </a:endParaRPr>
          </a:p>
          <a:p>
            <a:pPr indent="0" lvl="0" marL="0" rtl="0" algn="l">
              <a:lnSpc>
                <a:spcPct val="100000"/>
              </a:lnSpc>
              <a:spcBef>
                <a:spcPts val="0"/>
              </a:spcBef>
              <a:spcAft>
                <a:spcPts val="0"/>
              </a:spcAft>
              <a:buSzPts val="1400"/>
              <a:buNone/>
            </a:pPr>
            <a:r>
              <a:rPr lang="en-US"/>
              <a:t>For example </a:t>
            </a:r>
            <a:r>
              <a:rPr lang="en-US" sz="1200">
                <a:solidFill>
                  <a:schemeClr val="dk1"/>
                </a:solidFill>
                <a:latin typeface="Calibri"/>
                <a:ea typeface="Calibri"/>
                <a:cs typeface="Calibri"/>
                <a:sym typeface="Calibri"/>
              </a:rPr>
              <a:t>"carry" </a:t>
            </a:r>
            <a:r>
              <a:rPr lang="en-US"/>
              <a:t>w</a:t>
            </a:r>
            <a:r>
              <a:rPr lang="en-US" sz="1200">
                <a:solidFill>
                  <a:schemeClr val="dk1"/>
                </a:solidFill>
                <a:latin typeface="Calibri"/>
                <a:ea typeface="Calibri"/>
                <a:cs typeface="Calibri"/>
                <a:sym typeface="Calibri"/>
              </a:rPr>
              <a:t>ill become more useful later in the game if they gain a significant gold advantage and "supports" </a:t>
            </a:r>
            <a:r>
              <a:rPr lang="en-US"/>
              <a:t>to support the  team</a:t>
            </a:r>
            <a:r>
              <a:rPr lang="en-US"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p:txBody>
      </p:sp>
      <p:sp>
        <p:nvSpPr>
          <p:cNvPr id="210" name="Google Shape;21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US"/>
              <a:t>Each hero has at least four unique abilities. All heroes have three attributes: strength, intelligence, and agility, which affect health points, mana points, and attack speed, respectively. </a:t>
            </a:r>
            <a:endParaRPr/>
          </a:p>
        </p:txBody>
      </p:sp>
      <p:sp>
        <p:nvSpPr>
          <p:cNvPr id="246" name="Google Shape;24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 name="Google Shape;25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D8D8D8"/>
              </a:buClr>
              <a:buSzPts val="1200"/>
              <a:buFont typeface="Calibri"/>
              <a:buNone/>
            </a:pPr>
            <a:r>
              <a:rPr lang="en-US" sz="1200">
                <a:solidFill>
                  <a:srgbClr val="000000"/>
                </a:solidFill>
              </a:rPr>
              <a:t>We collect information from open source Dota 2 data platform about matches, players and heroes. Objective: to predict who will win, using data about heroes and players</a:t>
            </a:r>
            <a:endParaRPr>
              <a:solidFill>
                <a:srgbClr val="000000"/>
              </a:solidFill>
            </a:endParaRPr>
          </a:p>
          <a:p>
            <a:pPr indent="0" lvl="0" marL="0" rtl="0" algn="l">
              <a:lnSpc>
                <a:spcPct val="100000"/>
              </a:lnSpc>
              <a:spcBef>
                <a:spcPts val="0"/>
              </a:spcBef>
              <a:spcAft>
                <a:spcPts val="0"/>
              </a:spcAft>
              <a:buSzPts val="1400"/>
              <a:buNone/>
            </a:pPr>
            <a:r>
              <a:t/>
            </a:r>
            <a:endParaRPr/>
          </a:p>
        </p:txBody>
      </p:sp>
      <p:sp>
        <p:nvSpPr>
          <p:cNvPr id="260" name="Google Shape;26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6" name="Google Shape;26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464aaa2abd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464aaa2abd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 how we collected information. All information was divided into two large groups: information about matches and information about players</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rPr lang="en-US"/>
              <a:t>Итак каким образом мы собирали информацию. Информация разделилась на две больших группы: информация о матчах и информация о игроках.</a:t>
            </a:r>
            <a:endParaRPr/>
          </a:p>
        </p:txBody>
      </p:sp>
      <p:sp>
        <p:nvSpPr>
          <p:cNvPr id="274" name="Google Shape;274;g464aaa2abd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464aaa2abd_3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64aaa2abd_3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beginning of the collection of information starts with the list of matches played. We send SQL request to opendota.api with period of time we want to get. We take matches from 2017 to 2018.</a:t>
            </a:r>
            <a:endParaRPr/>
          </a:p>
          <a:p>
            <a:pPr indent="0" lvl="0" marL="0" rtl="0" algn="l">
              <a:spcBef>
                <a:spcPts val="0"/>
              </a:spcBef>
              <a:spcAft>
                <a:spcPts val="0"/>
              </a:spcAft>
              <a:buNone/>
            </a:pPr>
            <a:r>
              <a:rPr lang="en-US"/>
              <a:t>---</a:t>
            </a:r>
            <a:endParaRPr/>
          </a:p>
          <a:p>
            <a:pPr indent="0" lvl="0" marL="0" rtl="0" algn="l">
              <a:spcBef>
                <a:spcPts val="0"/>
              </a:spcBef>
              <a:spcAft>
                <a:spcPts val="0"/>
              </a:spcAft>
              <a:buNone/>
            </a:pPr>
            <a:r>
              <a:rPr lang="en-US"/>
              <a:t>Начало сбора информации стартует с сбора списка проведенных матчей. Мы отправляет SQL запрос с промежутком времени за которое мы хотим получить список матчей. мы берем матчи за 2017 год с 1 по 9 месяц и с 10 по 28 день для облегчения формирования запроса.</a:t>
            </a:r>
            <a:endParaRPr/>
          </a:p>
        </p:txBody>
      </p:sp>
      <p:sp>
        <p:nvSpPr>
          <p:cNvPr id="302" name="Google Shape;302;g464aaa2abd_3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7" name="Shape 17"/>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5" name="Shape 55"/>
        <p:cNvGrpSpPr/>
        <p:nvPr/>
      </p:nvGrpSpPr>
      <p:grpSpPr>
        <a:xfrm>
          <a:off x="0" y="0"/>
          <a:ext cx="0" cy="0"/>
          <a:chOff x="0" y="0"/>
          <a:chExt cx="0" cy="0"/>
        </a:xfrm>
      </p:grpSpPr>
      <p:sp>
        <p:nvSpPr>
          <p:cNvPr id="56" name="Google Shape;56;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4" name="Shape 64"/>
        <p:cNvGrpSpPr/>
        <p:nvPr/>
      </p:nvGrpSpPr>
      <p:grpSpPr>
        <a:xfrm>
          <a:off x="0" y="0"/>
          <a:ext cx="0" cy="0"/>
          <a:chOff x="0" y="0"/>
          <a:chExt cx="0" cy="0"/>
        </a:xfrm>
      </p:grpSpPr>
      <p:sp>
        <p:nvSpPr>
          <p:cNvPr id="65" name="Google Shape;65;p1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7" name="Google Shape;67;p1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8" name="Google Shape;6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1" name="Shape 71"/>
        <p:cNvGrpSpPr/>
        <p:nvPr/>
      </p:nvGrpSpPr>
      <p:grpSpPr>
        <a:xfrm>
          <a:off x="0" y="0"/>
          <a:ext cx="0" cy="0"/>
          <a:chOff x="0" y="0"/>
          <a:chExt cx="0" cy="0"/>
        </a:xfrm>
      </p:grpSpPr>
      <p:sp>
        <p:nvSpPr>
          <p:cNvPr id="72" name="Google Shape;72;p1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4"/>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4" name="Google Shape;74;p1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5" name="Google Shape;75;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 name="Shape 78"/>
        <p:cNvGrpSpPr/>
        <p:nvPr/>
      </p:nvGrpSpPr>
      <p:grpSpPr>
        <a:xfrm>
          <a:off x="0" y="0"/>
          <a:ext cx="0" cy="0"/>
          <a:chOff x="0" y="0"/>
          <a:chExt cx="0" cy="0"/>
        </a:xfrm>
      </p:grpSpPr>
      <p:sp>
        <p:nvSpPr>
          <p:cNvPr id="79" name="Google Shape;79;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4" name="Shape 84"/>
        <p:cNvGrpSpPr/>
        <p:nvPr/>
      </p:nvGrpSpPr>
      <p:grpSpPr>
        <a:xfrm>
          <a:off x="0" y="0"/>
          <a:ext cx="0" cy="0"/>
          <a:chOff x="0" y="0"/>
          <a:chExt cx="0" cy="0"/>
        </a:xfrm>
      </p:grpSpPr>
      <p:sp>
        <p:nvSpPr>
          <p:cNvPr id="85" name="Google Shape;85;p1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98" name="Shape 98"/>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l_txt_ 2pic">
  <p:cSld name="1_col_txt_ 2pic">
    <p:spTree>
      <p:nvGrpSpPr>
        <p:cNvPr id="99" name="Shape 99"/>
        <p:cNvGrpSpPr/>
        <p:nvPr/>
      </p:nvGrpSpPr>
      <p:grpSpPr>
        <a:xfrm>
          <a:off x="0" y="0"/>
          <a:ext cx="0" cy="0"/>
          <a:chOff x="0" y="0"/>
          <a:chExt cx="0" cy="0"/>
        </a:xfrm>
      </p:grpSpPr>
      <p:sp>
        <p:nvSpPr>
          <p:cNvPr id="100" name="Google Shape;100;p19"/>
          <p:cNvSpPr/>
          <p:nvPr>
            <p:ph idx="2" type="pic"/>
          </p:nvPr>
        </p:nvSpPr>
        <p:spPr>
          <a:xfrm>
            <a:off x="6576061" y="1441444"/>
            <a:ext cx="4730400" cy="2401800"/>
          </a:xfrm>
          <a:prstGeom prst="rect">
            <a:avLst/>
          </a:prstGeom>
          <a:noFill/>
          <a:ln>
            <a:noFill/>
          </a:ln>
        </p:spPr>
        <p:txBody>
          <a:bodyPr anchorCtr="0" anchor="b" bIns="274300" lIns="91425" spcFirstLastPara="1" rIns="91425" wrap="square" tIns="0">
            <a:noAutofit/>
          </a:bodyPr>
          <a:lstStyle>
            <a:lvl1pPr lvl="0" marR="0" rtl="0" algn="ctr">
              <a:lnSpc>
                <a:spcPct val="90000"/>
              </a:lnSpc>
              <a:spcBef>
                <a:spcPts val="1000"/>
              </a:spcBef>
              <a:spcAft>
                <a:spcPts val="0"/>
              </a:spcAft>
              <a:buClr>
                <a:srgbClr val="7F7F7F"/>
              </a:buClr>
              <a:buSzPts val="2400"/>
              <a:buFont typeface="Arial"/>
              <a:buNone/>
              <a:defRPr b="1" i="0" sz="2400" u="none" cap="none" strike="noStrike">
                <a:solidFill>
                  <a:srgbClr val="7F7F7F"/>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1" name="Google Shape;101;p19"/>
          <p:cNvSpPr/>
          <p:nvPr>
            <p:ph idx="3" type="pic"/>
          </p:nvPr>
        </p:nvSpPr>
        <p:spPr>
          <a:xfrm>
            <a:off x="6576061" y="4127492"/>
            <a:ext cx="4730400" cy="2401800"/>
          </a:xfrm>
          <a:prstGeom prst="rect">
            <a:avLst/>
          </a:prstGeom>
          <a:noFill/>
          <a:ln>
            <a:noFill/>
          </a:ln>
        </p:spPr>
        <p:txBody>
          <a:bodyPr anchorCtr="0" anchor="b" bIns="274300" lIns="91425" spcFirstLastPara="1" rIns="91425" wrap="square" tIns="0">
            <a:noAutofit/>
          </a:bodyPr>
          <a:lstStyle>
            <a:lvl1pPr lvl="0" marR="0" rtl="0" algn="ctr">
              <a:lnSpc>
                <a:spcPct val="90000"/>
              </a:lnSpc>
              <a:spcBef>
                <a:spcPts val="1000"/>
              </a:spcBef>
              <a:spcAft>
                <a:spcPts val="0"/>
              </a:spcAft>
              <a:buClr>
                <a:srgbClr val="7F7F7F"/>
              </a:buClr>
              <a:buSzPts val="2400"/>
              <a:buFont typeface="Arial"/>
              <a:buNone/>
              <a:defRPr b="1" i="0" sz="2400" u="none" cap="none" strike="noStrike">
                <a:solidFill>
                  <a:srgbClr val="7F7F7F"/>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ur vision">
  <p:cSld name="1_our vision">
    <p:spTree>
      <p:nvGrpSpPr>
        <p:cNvPr id="102" name="Shape 102"/>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pic">
  <p:cSld name="5_pic">
    <p:spTree>
      <p:nvGrpSpPr>
        <p:cNvPr id="103" name="Shape 103"/>
        <p:cNvGrpSpPr/>
        <p:nvPr/>
      </p:nvGrpSpPr>
      <p:grpSpPr>
        <a:xfrm>
          <a:off x="0" y="0"/>
          <a:ext cx="0" cy="0"/>
          <a:chOff x="0" y="0"/>
          <a:chExt cx="0" cy="0"/>
        </a:xfrm>
      </p:grpSpPr>
      <p:sp>
        <p:nvSpPr>
          <p:cNvPr id="104" name="Google Shape;104;p21"/>
          <p:cNvSpPr/>
          <p:nvPr>
            <p:ph idx="2" type="pic"/>
          </p:nvPr>
        </p:nvSpPr>
        <p:spPr>
          <a:xfrm>
            <a:off x="0" y="1600200"/>
            <a:ext cx="3429900" cy="3560100"/>
          </a:xfrm>
          <a:prstGeom prst="rect">
            <a:avLst/>
          </a:prstGeom>
          <a:noFill/>
          <a:ln>
            <a:noFill/>
          </a:ln>
        </p:spPr>
        <p:txBody>
          <a:bodyPr anchorCtr="0" anchor="b" bIns="731500" lIns="91425" spcFirstLastPara="1" rIns="91425" wrap="square" tIns="0">
            <a:noAutofit/>
          </a:bodyPr>
          <a:lstStyle>
            <a:lvl1pPr lvl="0" marR="0" rtl="0" algn="ctr">
              <a:lnSpc>
                <a:spcPct val="90000"/>
              </a:lnSpc>
              <a:spcBef>
                <a:spcPts val="1000"/>
              </a:spcBef>
              <a:spcAft>
                <a:spcPts val="0"/>
              </a:spcAft>
              <a:buClr>
                <a:srgbClr val="7F7F7F"/>
              </a:buClr>
              <a:buSzPts val="2133"/>
              <a:buFont typeface="Arial"/>
              <a:buNone/>
              <a:defRPr b="1" i="0" sz="2133" u="none" cap="none" strike="noStrike">
                <a:solidFill>
                  <a:srgbClr val="7F7F7F"/>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5" name="Google Shape;105;p21"/>
          <p:cNvSpPr/>
          <p:nvPr>
            <p:ph idx="3" type="pic"/>
          </p:nvPr>
        </p:nvSpPr>
        <p:spPr>
          <a:xfrm>
            <a:off x="8761984" y="1600200"/>
            <a:ext cx="3429900" cy="3560100"/>
          </a:xfrm>
          <a:prstGeom prst="rect">
            <a:avLst/>
          </a:prstGeom>
          <a:noFill/>
          <a:ln>
            <a:noFill/>
          </a:ln>
        </p:spPr>
        <p:txBody>
          <a:bodyPr anchorCtr="0" anchor="b" bIns="731500" lIns="91425" spcFirstLastPara="1" rIns="91425" wrap="square" tIns="0">
            <a:noAutofit/>
          </a:bodyPr>
          <a:lstStyle>
            <a:lvl1pPr lvl="0" marR="0" rtl="0" algn="ctr">
              <a:lnSpc>
                <a:spcPct val="90000"/>
              </a:lnSpc>
              <a:spcBef>
                <a:spcPts val="1000"/>
              </a:spcBef>
              <a:spcAft>
                <a:spcPts val="0"/>
              </a:spcAft>
              <a:buClr>
                <a:srgbClr val="7F7F7F"/>
              </a:buClr>
              <a:buSzPts val="2133"/>
              <a:buFont typeface="Arial"/>
              <a:buNone/>
              <a:defRPr b="1" i="0" sz="2133" u="none" cap="none" strike="noStrike">
                <a:solidFill>
                  <a:srgbClr val="7F7F7F"/>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l_txt_ 2pic">
  <p:cSld name="1_col_txt_ 2pic">
    <p:spTree>
      <p:nvGrpSpPr>
        <p:cNvPr id="18" name="Shape 18"/>
        <p:cNvGrpSpPr/>
        <p:nvPr/>
      </p:nvGrpSpPr>
      <p:grpSpPr>
        <a:xfrm>
          <a:off x="0" y="0"/>
          <a:ext cx="0" cy="0"/>
          <a:chOff x="0" y="0"/>
          <a:chExt cx="0" cy="0"/>
        </a:xfrm>
      </p:grpSpPr>
      <p:sp>
        <p:nvSpPr>
          <p:cNvPr id="19" name="Google Shape;19;p3"/>
          <p:cNvSpPr/>
          <p:nvPr>
            <p:ph idx="2" type="pic"/>
          </p:nvPr>
        </p:nvSpPr>
        <p:spPr>
          <a:xfrm>
            <a:off x="6576061" y="1441444"/>
            <a:ext cx="4730496" cy="2401824"/>
          </a:xfrm>
          <a:prstGeom prst="rect">
            <a:avLst/>
          </a:prstGeom>
          <a:noFill/>
          <a:ln>
            <a:noFill/>
          </a:ln>
        </p:spPr>
        <p:txBody>
          <a:bodyPr anchorCtr="0" anchor="b" bIns="274300" lIns="91425" spcFirstLastPara="1" rIns="91425" wrap="square" tIns="0">
            <a:noAutofit/>
          </a:bodyPr>
          <a:lstStyle>
            <a:lvl1pPr lvl="0" marR="0" rtl="0" algn="ctr">
              <a:lnSpc>
                <a:spcPct val="90000"/>
              </a:lnSpc>
              <a:spcBef>
                <a:spcPts val="1000"/>
              </a:spcBef>
              <a:spcAft>
                <a:spcPts val="0"/>
              </a:spcAft>
              <a:buClr>
                <a:srgbClr val="7F7F7F"/>
              </a:buClr>
              <a:buSzPts val="2400"/>
              <a:buFont typeface="Arial"/>
              <a:buNone/>
              <a:defRPr b="1" i="0" sz="2400" u="none" cap="none" strike="noStrike">
                <a:solidFill>
                  <a:srgbClr val="7F7F7F"/>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 name="Google Shape;20;p3"/>
          <p:cNvSpPr/>
          <p:nvPr>
            <p:ph idx="3" type="pic"/>
          </p:nvPr>
        </p:nvSpPr>
        <p:spPr>
          <a:xfrm>
            <a:off x="6576061" y="4127492"/>
            <a:ext cx="4730496" cy="2401824"/>
          </a:xfrm>
          <a:prstGeom prst="rect">
            <a:avLst/>
          </a:prstGeom>
          <a:noFill/>
          <a:ln>
            <a:noFill/>
          </a:ln>
        </p:spPr>
        <p:txBody>
          <a:bodyPr anchorCtr="0" anchor="b" bIns="274300" lIns="91425" spcFirstLastPara="1" rIns="91425" wrap="square" tIns="0">
            <a:noAutofit/>
          </a:bodyPr>
          <a:lstStyle>
            <a:lvl1pPr lvl="0" marR="0" rtl="0" algn="ctr">
              <a:lnSpc>
                <a:spcPct val="90000"/>
              </a:lnSpc>
              <a:spcBef>
                <a:spcPts val="1000"/>
              </a:spcBef>
              <a:spcAft>
                <a:spcPts val="0"/>
              </a:spcAft>
              <a:buClr>
                <a:srgbClr val="7F7F7F"/>
              </a:buClr>
              <a:buSzPts val="2400"/>
              <a:buFont typeface="Arial"/>
              <a:buNone/>
              <a:defRPr b="1" i="0" sz="2400" u="none" cap="none" strike="noStrike">
                <a:solidFill>
                  <a:srgbClr val="7F7F7F"/>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6" name="Shape 106"/>
        <p:cNvGrpSpPr/>
        <p:nvPr/>
      </p:nvGrpSpPr>
      <p:grpSpPr>
        <a:xfrm>
          <a:off x="0" y="0"/>
          <a:ext cx="0" cy="0"/>
          <a:chOff x="0" y="0"/>
          <a:chExt cx="0" cy="0"/>
        </a:xfrm>
      </p:grpSpPr>
      <p:sp>
        <p:nvSpPr>
          <p:cNvPr id="107" name="Google Shape;107;p22"/>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6000"/>
              <a:buFont typeface="Calibri"/>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8" name="Google Shape;108;p22"/>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rgbClr val="888888"/>
              </a:buClr>
              <a:buSzPts val="2400"/>
              <a:buNone/>
              <a:defRPr sz="2400">
                <a:solidFill>
                  <a:srgbClr val="888888"/>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109" name="Google Shape;109;p2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0" name="Google Shape;110;p2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1" name="Google Shape;111;p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12" name="Shape 112"/>
        <p:cNvGrpSpPr/>
        <p:nvPr/>
      </p:nvGrpSpPr>
      <p:grpSpPr>
        <a:xfrm>
          <a:off x="0" y="0"/>
          <a:ext cx="0" cy="0"/>
          <a:chOff x="0" y="0"/>
          <a:chExt cx="0" cy="0"/>
        </a:xfrm>
      </p:grpSpPr>
      <p:sp>
        <p:nvSpPr>
          <p:cNvPr id="113" name="Google Shape;113;p2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4" name="Google Shape;114;p2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5" name="Google Shape;115;p2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6" name="Google Shape;116;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7" name="Shape 117"/>
        <p:cNvGrpSpPr/>
        <p:nvPr/>
      </p:nvGrpSpPr>
      <p:grpSpPr>
        <a:xfrm>
          <a:off x="0" y="0"/>
          <a:ext cx="0" cy="0"/>
          <a:chOff x="0" y="0"/>
          <a:chExt cx="0" cy="0"/>
        </a:xfrm>
      </p:grpSpPr>
      <p:sp>
        <p:nvSpPr>
          <p:cNvPr id="118" name="Google Shape;118;p2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9" name="Google Shape;119;p24"/>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0" name="Google Shape;120;p24"/>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1" name="Google Shape;121;p2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2" name="Google Shape;122;p2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3" name="Google Shape;123;p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4" name="Shape 124"/>
        <p:cNvGrpSpPr/>
        <p:nvPr/>
      </p:nvGrpSpPr>
      <p:grpSpPr>
        <a:xfrm>
          <a:off x="0" y="0"/>
          <a:ext cx="0" cy="0"/>
          <a:chOff x="0" y="0"/>
          <a:chExt cx="0" cy="0"/>
        </a:xfrm>
      </p:grpSpPr>
      <p:sp>
        <p:nvSpPr>
          <p:cNvPr id="125" name="Google Shape;125;p25"/>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6" name="Google Shape;126;p25"/>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27" name="Google Shape;127;p25"/>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8" name="Google Shape;128;p25"/>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29" name="Google Shape;129;p25"/>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30" name="Google Shape;130;p2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1" name="Google Shape;131;p2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2" name="Google Shape;132;p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 name="Shape 133"/>
        <p:cNvGrpSpPr/>
        <p:nvPr/>
      </p:nvGrpSpPr>
      <p:grpSpPr>
        <a:xfrm>
          <a:off x="0" y="0"/>
          <a:ext cx="0" cy="0"/>
          <a:chOff x="0" y="0"/>
          <a:chExt cx="0" cy="0"/>
        </a:xfrm>
      </p:grpSpPr>
      <p:sp>
        <p:nvSpPr>
          <p:cNvPr id="134" name="Google Shape;134;p2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5" name="Google Shape;135;p2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6" name="Google Shape;136;p2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7" name="Google Shape;137;p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p2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0" name="Google Shape;140;p2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1" name="Google Shape;141;p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2" name="Shape 142"/>
        <p:cNvGrpSpPr/>
        <p:nvPr/>
      </p:nvGrpSpPr>
      <p:grpSpPr>
        <a:xfrm>
          <a:off x="0" y="0"/>
          <a:ext cx="0" cy="0"/>
          <a:chOff x="0" y="0"/>
          <a:chExt cx="0" cy="0"/>
        </a:xfrm>
      </p:grpSpPr>
      <p:sp>
        <p:nvSpPr>
          <p:cNvPr id="143" name="Google Shape;143;p28"/>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4" name="Google Shape;144;p28"/>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45" name="Google Shape;145;p28"/>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46" name="Google Shape;146;p2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7" name="Google Shape;147;p2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8" name="Google Shape;148;p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9" name="Shape 149"/>
        <p:cNvGrpSpPr/>
        <p:nvPr/>
      </p:nvGrpSpPr>
      <p:grpSpPr>
        <a:xfrm>
          <a:off x="0" y="0"/>
          <a:ext cx="0" cy="0"/>
          <a:chOff x="0" y="0"/>
          <a:chExt cx="0" cy="0"/>
        </a:xfrm>
      </p:grpSpPr>
      <p:sp>
        <p:nvSpPr>
          <p:cNvPr id="150" name="Google Shape;150;p29"/>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rtl="0" algn="l">
              <a:lnSpc>
                <a:spcPct val="90000"/>
              </a:lnSpc>
              <a:spcBef>
                <a:spcPts val="0"/>
              </a:spcBef>
              <a:spcAft>
                <a:spcPts val="0"/>
              </a:spcAft>
              <a:buClr>
                <a:schemeClr val="dk1"/>
              </a:buClr>
              <a:buSzPts val="3200"/>
              <a:buFont typeface="Calibri"/>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1" name="Google Shape;151;p29"/>
          <p:cNvSpPr/>
          <p:nvPr>
            <p:ph idx="2" type="pic"/>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52" name="Google Shape;152;p29"/>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53" name="Google Shape;153;p29"/>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4" name="Google Shape;154;p2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5" name="Google Shape;155;p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6" name="Shape 156"/>
        <p:cNvGrpSpPr/>
        <p:nvPr/>
      </p:nvGrpSpPr>
      <p:grpSpPr>
        <a:xfrm>
          <a:off x="0" y="0"/>
          <a:ext cx="0" cy="0"/>
          <a:chOff x="0" y="0"/>
          <a:chExt cx="0" cy="0"/>
        </a:xfrm>
      </p:grpSpPr>
      <p:sp>
        <p:nvSpPr>
          <p:cNvPr id="157" name="Google Shape;157;p3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8" name="Google Shape;158;p30"/>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9" name="Google Shape;159;p3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0" name="Google Shape;160;p3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1" name="Google Shape;161;p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62" name="Shape 162"/>
        <p:cNvGrpSpPr/>
        <p:nvPr/>
      </p:nvGrpSpPr>
      <p:grpSpPr>
        <a:xfrm>
          <a:off x="0" y="0"/>
          <a:ext cx="0" cy="0"/>
          <a:chOff x="0" y="0"/>
          <a:chExt cx="0" cy="0"/>
        </a:xfrm>
      </p:grpSpPr>
      <p:sp>
        <p:nvSpPr>
          <p:cNvPr id="163" name="Google Shape;163;p31"/>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4" name="Google Shape;164;p31"/>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5" name="Google Shape;165;p3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6" name="Google Shape;166;p3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7" name="Google Shape;167;p3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ur vision">
  <p:cSld name="1_our vision">
    <p:spTree>
      <p:nvGrpSpPr>
        <p:cNvPr id="21" name="Shape 21"/>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pic">
  <p:cSld name="5_pic">
    <p:spTree>
      <p:nvGrpSpPr>
        <p:cNvPr id="22" name="Shape 22"/>
        <p:cNvGrpSpPr/>
        <p:nvPr/>
      </p:nvGrpSpPr>
      <p:grpSpPr>
        <a:xfrm>
          <a:off x="0" y="0"/>
          <a:ext cx="0" cy="0"/>
          <a:chOff x="0" y="0"/>
          <a:chExt cx="0" cy="0"/>
        </a:xfrm>
      </p:grpSpPr>
      <p:sp>
        <p:nvSpPr>
          <p:cNvPr id="23" name="Google Shape;23;p5"/>
          <p:cNvSpPr/>
          <p:nvPr>
            <p:ph idx="2" type="pic"/>
          </p:nvPr>
        </p:nvSpPr>
        <p:spPr>
          <a:xfrm>
            <a:off x="0" y="1600200"/>
            <a:ext cx="3430016" cy="3560064"/>
          </a:xfrm>
          <a:prstGeom prst="rect">
            <a:avLst/>
          </a:prstGeom>
          <a:noFill/>
          <a:ln>
            <a:noFill/>
          </a:ln>
        </p:spPr>
        <p:txBody>
          <a:bodyPr anchorCtr="0" anchor="b" bIns="731500" lIns="91425" spcFirstLastPara="1" rIns="91425" wrap="square" tIns="0">
            <a:noAutofit/>
          </a:bodyPr>
          <a:lstStyle>
            <a:lvl1pPr lvl="0" marR="0" rtl="0" algn="ctr">
              <a:lnSpc>
                <a:spcPct val="90000"/>
              </a:lnSpc>
              <a:spcBef>
                <a:spcPts val="1000"/>
              </a:spcBef>
              <a:spcAft>
                <a:spcPts val="0"/>
              </a:spcAft>
              <a:buClr>
                <a:srgbClr val="7F7F7F"/>
              </a:buClr>
              <a:buSzPts val="2133"/>
              <a:buFont typeface="Arial"/>
              <a:buNone/>
              <a:defRPr b="1" i="0" sz="2133" u="none" cap="none" strike="noStrike">
                <a:solidFill>
                  <a:srgbClr val="7F7F7F"/>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p:nvPr>
            <p:ph idx="3" type="pic"/>
          </p:nvPr>
        </p:nvSpPr>
        <p:spPr>
          <a:xfrm>
            <a:off x="8761984" y="1600200"/>
            <a:ext cx="3430016" cy="3560064"/>
          </a:xfrm>
          <a:prstGeom prst="rect">
            <a:avLst/>
          </a:prstGeom>
          <a:noFill/>
          <a:ln>
            <a:noFill/>
          </a:ln>
        </p:spPr>
        <p:txBody>
          <a:bodyPr anchorCtr="0" anchor="b" bIns="731500" lIns="91425" spcFirstLastPara="1" rIns="91425" wrap="square" tIns="0">
            <a:noAutofit/>
          </a:bodyPr>
          <a:lstStyle>
            <a:lvl1pPr lvl="0" marR="0" rtl="0" algn="ctr">
              <a:lnSpc>
                <a:spcPct val="90000"/>
              </a:lnSpc>
              <a:spcBef>
                <a:spcPts val="1000"/>
              </a:spcBef>
              <a:spcAft>
                <a:spcPts val="0"/>
              </a:spcAft>
              <a:buClr>
                <a:srgbClr val="7F7F7F"/>
              </a:buClr>
              <a:buSzPts val="2133"/>
              <a:buFont typeface="Arial"/>
              <a:buNone/>
              <a:defRPr b="1" i="0" sz="2133" u="none" cap="none" strike="noStrike">
                <a:solidFill>
                  <a:srgbClr val="7F7F7F"/>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l_txt_ 2pic">
  <p:cSld name="2_col_txt_ 2pic">
    <p:spTree>
      <p:nvGrpSpPr>
        <p:cNvPr id="25" name="Shape 25"/>
        <p:cNvGrpSpPr/>
        <p:nvPr/>
      </p:nvGrpSpPr>
      <p:grpSpPr>
        <a:xfrm>
          <a:off x="0" y="0"/>
          <a:ext cx="0" cy="0"/>
          <a:chOff x="0" y="0"/>
          <a:chExt cx="0" cy="0"/>
        </a:xfrm>
      </p:grpSpPr>
      <p:sp>
        <p:nvSpPr>
          <p:cNvPr id="26" name="Google Shape;26;p6"/>
          <p:cNvSpPr/>
          <p:nvPr>
            <p:ph idx="2" type="pic"/>
          </p:nvPr>
        </p:nvSpPr>
        <p:spPr>
          <a:xfrm>
            <a:off x="6576061" y="1441444"/>
            <a:ext cx="4730496" cy="2401824"/>
          </a:xfrm>
          <a:prstGeom prst="rect">
            <a:avLst/>
          </a:prstGeom>
          <a:noFill/>
          <a:ln>
            <a:noFill/>
          </a:ln>
        </p:spPr>
        <p:txBody>
          <a:bodyPr anchorCtr="0" anchor="b" bIns="274300" lIns="91425" spcFirstLastPara="1" rIns="91425" wrap="square" tIns="0">
            <a:noAutofit/>
          </a:bodyPr>
          <a:lstStyle>
            <a:lvl1pPr lvl="0" marR="0" rtl="0" algn="ctr">
              <a:lnSpc>
                <a:spcPct val="90000"/>
              </a:lnSpc>
              <a:spcBef>
                <a:spcPts val="1000"/>
              </a:spcBef>
              <a:spcAft>
                <a:spcPts val="0"/>
              </a:spcAft>
              <a:buClr>
                <a:srgbClr val="7F7F7F"/>
              </a:buClr>
              <a:buSzPts val="2400"/>
              <a:buFont typeface="Arial"/>
              <a:buNone/>
              <a:defRPr b="1" i="0" sz="2400" u="none" cap="none" strike="noStrike">
                <a:solidFill>
                  <a:srgbClr val="7F7F7F"/>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7" name="Google Shape;27;p6"/>
          <p:cNvSpPr/>
          <p:nvPr>
            <p:ph idx="3" type="pic"/>
          </p:nvPr>
        </p:nvSpPr>
        <p:spPr>
          <a:xfrm>
            <a:off x="6576061" y="4127492"/>
            <a:ext cx="4730496" cy="2401824"/>
          </a:xfrm>
          <a:prstGeom prst="rect">
            <a:avLst/>
          </a:prstGeom>
          <a:noFill/>
          <a:ln>
            <a:noFill/>
          </a:ln>
        </p:spPr>
        <p:txBody>
          <a:bodyPr anchorCtr="0" anchor="b" bIns="274300" lIns="91425" spcFirstLastPara="1" rIns="91425" wrap="square" tIns="0">
            <a:noAutofit/>
          </a:bodyPr>
          <a:lstStyle>
            <a:lvl1pPr lvl="0" marR="0" rtl="0" algn="ctr">
              <a:lnSpc>
                <a:spcPct val="90000"/>
              </a:lnSpc>
              <a:spcBef>
                <a:spcPts val="1000"/>
              </a:spcBef>
              <a:spcAft>
                <a:spcPts val="0"/>
              </a:spcAft>
              <a:buClr>
                <a:srgbClr val="7F7F7F"/>
              </a:buClr>
              <a:buSzPts val="2400"/>
              <a:buFont typeface="Arial"/>
              <a:buNone/>
              <a:defRPr b="1" i="0" sz="2400" u="none" cap="none" strike="noStrike">
                <a:solidFill>
                  <a:srgbClr val="7F7F7F"/>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4" name="Shape 34"/>
        <p:cNvGrpSpPr/>
        <p:nvPr/>
      </p:nvGrpSpPr>
      <p:grpSpPr>
        <a:xfrm>
          <a:off x="0" y="0"/>
          <a:ext cx="0" cy="0"/>
          <a:chOff x="0" y="0"/>
          <a:chExt cx="0" cy="0"/>
        </a:xfrm>
      </p:grpSpPr>
      <p:sp>
        <p:nvSpPr>
          <p:cNvPr id="35" name="Google Shape;35;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1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1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 name="Google Shape;51;p1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3.jpg"/><Relationship Id="rId2" Type="http://schemas.openxmlformats.org/officeDocument/2006/relationships/hyperlink" Target="http://powerpoint.sage-fox.com/" TargetMode="External"/><Relationship Id="rId3" Type="http://schemas.openxmlformats.org/officeDocument/2006/relationships/image" Target="../media/image1.png"/><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slideLayout" Target="../slideLayouts/slideLayout12.xml"/><Relationship Id="rId14" Type="http://schemas.openxmlformats.org/officeDocument/2006/relationships/slideLayout" Target="../slideLayouts/slideLayout11.xml"/><Relationship Id="rId17" Type="http://schemas.openxmlformats.org/officeDocument/2006/relationships/slideLayout" Target="../slideLayouts/slideLayout14.xml"/><Relationship Id="rId16" Type="http://schemas.openxmlformats.org/officeDocument/2006/relationships/slideLayout" Target="../slideLayouts/slideLayout13.xml"/><Relationship Id="rId5" Type="http://schemas.openxmlformats.org/officeDocument/2006/relationships/slideLayout" Target="../slideLayouts/slideLayout2.xml"/><Relationship Id="rId19" Type="http://schemas.openxmlformats.org/officeDocument/2006/relationships/theme" Target="../theme/theme3.xml"/><Relationship Id="rId6" Type="http://schemas.openxmlformats.org/officeDocument/2006/relationships/slideLayout" Target="../slideLayouts/slideLayout3.xml"/><Relationship Id="rId18" Type="http://schemas.openxmlformats.org/officeDocument/2006/relationships/slideLayout" Target="../slideLayouts/slideLayout15.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image" Target="../media/image2.jpg"/><Relationship Id="rId2" Type="http://schemas.openxmlformats.org/officeDocument/2006/relationships/hyperlink" Target="http://powerpoint.sage-fox.com/" TargetMode="External"/><Relationship Id="rId3" Type="http://schemas.openxmlformats.org/officeDocument/2006/relationships/image" Target="../media/image8.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6" Type="http://schemas.openxmlformats.org/officeDocument/2006/relationships/slideLayout" Target="../slideLayouts/slideLayout18.xml"/><Relationship Id="rId18" Type="http://schemas.openxmlformats.org/officeDocument/2006/relationships/theme" Target="../theme/theme2.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p:nvPr/>
        </p:nvSpPr>
        <p:spPr>
          <a:xfrm>
            <a:off x="1194" y="0"/>
            <a:ext cx="12192000" cy="6858000"/>
          </a:xfrm>
          <a:prstGeom prst="rect">
            <a:avLst/>
          </a:prstGeom>
          <a:solidFill>
            <a:schemeClr val="dk1">
              <a:alpha val="6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 name="Google Shape;11;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2" name="Google Shape;12;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 name="Google Shape;15;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6" name="Google Shape;16;p1">
            <a:hlinkClick r:id="rId2"/>
          </p:cNvPr>
          <p:cNvPicPr preferRelativeResize="0"/>
          <p:nvPr/>
        </p:nvPicPr>
        <p:blipFill rotWithShape="1">
          <a:blip r:embed="rId3">
            <a:alphaModFix/>
          </a:blip>
          <a:srcRect b="0" l="0" r="0" t="0"/>
          <a:stretch/>
        </p:blipFill>
        <p:spPr>
          <a:xfrm>
            <a:off x="11762561" y="6756644"/>
            <a:ext cx="405993" cy="10972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0" name="Shape 90"/>
        <p:cNvGrpSpPr/>
        <p:nvPr/>
      </p:nvGrpSpPr>
      <p:grpSpPr>
        <a:xfrm>
          <a:off x="0" y="0"/>
          <a:ext cx="0" cy="0"/>
          <a:chOff x="0" y="0"/>
          <a:chExt cx="0" cy="0"/>
        </a:xfrm>
      </p:grpSpPr>
      <p:sp>
        <p:nvSpPr>
          <p:cNvPr id="91" name="Google Shape;91;p17"/>
          <p:cNvSpPr/>
          <p:nvPr/>
        </p:nvSpPr>
        <p:spPr>
          <a:xfrm>
            <a:off x="1194" y="0"/>
            <a:ext cx="12192000" cy="6858000"/>
          </a:xfrm>
          <a:prstGeom prst="rect">
            <a:avLst/>
          </a:prstGeom>
          <a:solidFill>
            <a:schemeClr val="dk1">
              <a:alpha val="6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2" name="Google Shape;92;p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3" name="Google Shape;93;p1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94" name="Google Shape;94;p1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5" name="Google Shape;95;p1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6" name="Google Shape;96;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97" name="Google Shape;97;p17">
            <a:hlinkClick r:id="rId2"/>
          </p:cNvPr>
          <p:cNvPicPr preferRelativeResize="0"/>
          <p:nvPr/>
        </p:nvPicPr>
        <p:blipFill rotWithShape="1">
          <a:blip r:embed="rId3">
            <a:alphaModFix/>
          </a:blip>
          <a:srcRect b="0" l="0" r="0" t="0"/>
          <a:stretch/>
        </p:blipFill>
        <p:spPr>
          <a:xfrm>
            <a:off x="11762561" y="6756644"/>
            <a:ext cx="405993" cy="10972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powerpoint.sage-fox.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35.png"/><Relationship Id="rId5"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37.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8.png"/><Relationship Id="rId4" Type="http://schemas.openxmlformats.org/officeDocument/2006/relationships/image" Target="../media/image47.png"/><Relationship Id="rId5"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47.png"/><Relationship Id="rId5"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1.png"/><Relationship Id="rId4" Type="http://schemas.openxmlformats.org/officeDocument/2006/relationships/image" Target="../media/image47.png"/><Relationship Id="rId5"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41.png"/><Relationship Id="rId4" Type="http://schemas.openxmlformats.org/officeDocument/2006/relationships/image" Target="../media/image47.png"/><Relationship Id="rId5"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44.png"/><Relationship Id="rId4" Type="http://schemas.openxmlformats.org/officeDocument/2006/relationships/image" Target="../media/image47.png"/><Relationship Id="rId5"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4.jpg"/><Relationship Id="rId5"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powerpoint.sage-fox.com/"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16.png"/><Relationship Id="rId13" Type="http://schemas.openxmlformats.org/officeDocument/2006/relationships/image" Target="../media/image13.png"/><Relationship Id="rId12"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11.png"/><Relationship Id="rId15" Type="http://schemas.openxmlformats.org/officeDocument/2006/relationships/image" Target="../media/image20.png"/><Relationship Id="rId14" Type="http://schemas.openxmlformats.org/officeDocument/2006/relationships/image" Target="../media/image22.png"/><Relationship Id="rId16" Type="http://schemas.openxmlformats.org/officeDocument/2006/relationships/image" Target="../media/image28.png"/><Relationship Id="rId5" Type="http://schemas.openxmlformats.org/officeDocument/2006/relationships/image" Target="../media/image10.png"/><Relationship Id="rId6" Type="http://schemas.openxmlformats.org/officeDocument/2006/relationships/image" Target="../media/image15.png"/><Relationship Id="rId7" Type="http://schemas.openxmlformats.org/officeDocument/2006/relationships/image" Target="../media/image4.png"/><Relationship Id="rId8"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cxnSp>
        <p:nvCxnSpPr>
          <p:cNvPr id="172" name="Google Shape;172;p32"/>
          <p:cNvCxnSpPr/>
          <p:nvPr/>
        </p:nvCxnSpPr>
        <p:spPr>
          <a:xfrm rot="10800000">
            <a:off x="955040" y="4135120"/>
            <a:ext cx="0" cy="1766"/>
          </a:xfrm>
          <a:prstGeom prst="straightConnector1">
            <a:avLst/>
          </a:prstGeom>
          <a:noFill/>
          <a:ln cap="flat" cmpd="sng" w="9525">
            <a:solidFill>
              <a:schemeClr val="accent1"/>
            </a:solidFill>
            <a:prstDash val="solid"/>
            <a:miter lim="800000"/>
            <a:headEnd len="sm" w="sm" type="none"/>
            <a:tailEnd len="sm" w="sm" type="none"/>
          </a:ln>
        </p:spPr>
      </p:cxnSp>
      <p:sp>
        <p:nvSpPr>
          <p:cNvPr id="173" name="Google Shape;173;p32">
            <a:hlinkClick r:id="rId3"/>
          </p:cNvPr>
          <p:cNvSpPr txBox="1"/>
          <p:nvPr/>
        </p:nvSpPr>
        <p:spPr>
          <a:xfrm>
            <a:off x="6645959" y="4541775"/>
            <a:ext cx="5541539" cy="1323439"/>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D8D8D8"/>
              </a:buClr>
              <a:buSzPts val="2000"/>
              <a:buFont typeface="Calibri"/>
              <a:buAutoNum type="arabicPeriod"/>
            </a:pPr>
            <a:r>
              <a:rPr b="1" i="0" lang="en-US" sz="2000" u="none" cap="none" strike="noStrike">
                <a:solidFill>
                  <a:srgbClr val="D8D8D8"/>
                </a:solidFill>
                <a:latin typeface="Calibri"/>
                <a:ea typeface="Calibri"/>
                <a:cs typeface="Calibri"/>
                <a:sym typeface="Calibri"/>
              </a:rPr>
              <a:t>Introduction</a:t>
            </a:r>
            <a:r>
              <a:rPr b="0" i="1" lang="en-US" sz="2000" u="none" cap="none" strike="noStrike">
                <a:solidFill>
                  <a:srgbClr val="D8D8D8"/>
                </a:solidFill>
                <a:latin typeface="Calibri"/>
                <a:ea typeface="Calibri"/>
                <a:cs typeface="Calibri"/>
                <a:sym typeface="Calibri"/>
              </a:rPr>
              <a:t>: 0745062 Aida Gasanova</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D8D8D8"/>
              </a:buClr>
              <a:buSzPts val="2000"/>
              <a:buFont typeface="Calibri"/>
              <a:buAutoNum type="arabicPeriod"/>
            </a:pPr>
            <a:r>
              <a:rPr b="1" i="0" lang="en-US" sz="2000" u="none" cap="none" strike="noStrike">
                <a:solidFill>
                  <a:srgbClr val="D8D8D8"/>
                </a:solidFill>
                <a:latin typeface="Calibri"/>
                <a:ea typeface="Calibri"/>
                <a:cs typeface="Calibri"/>
                <a:sym typeface="Calibri"/>
              </a:rPr>
              <a:t>Data Mining</a:t>
            </a:r>
            <a:r>
              <a:rPr b="0" i="1" lang="en-US" sz="2000" u="none" cap="none" strike="noStrike">
                <a:solidFill>
                  <a:srgbClr val="D8D8D8"/>
                </a:solidFill>
                <a:latin typeface="Calibri"/>
                <a:ea typeface="Calibri"/>
                <a:cs typeface="Calibri"/>
                <a:sym typeface="Calibri"/>
              </a:rPr>
              <a:t>: 0745061 Ivan Kakhaev</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D8D8D8"/>
              </a:buClr>
              <a:buSzPts val="2000"/>
              <a:buFont typeface="Calibri"/>
              <a:buAutoNum type="arabicPeriod"/>
            </a:pPr>
            <a:r>
              <a:rPr b="1" i="0" lang="en-US" sz="2000" u="none" cap="none" strike="noStrike">
                <a:solidFill>
                  <a:srgbClr val="D8D8D8"/>
                </a:solidFill>
                <a:latin typeface="Calibri"/>
                <a:ea typeface="Calibri"/>
                <a:cs typeface="Calibri"/>
                <a:sym typeface="Calibri"/>
              </a:rPr>
              <a:t>Data Modeling: </a:t>
            </a:r>
            <a:r>
              <a:rPr b="0" i="1" lang="en-US" sz="2000" u="none" cap="none" strike="noStrike">
                <a:solidFill>
                  <a:srgbClr val="D8D8D8"/>
                </a:solidFill>
                <a:latin typeface="Calibri"/>
                <a:ea typeface="Calibri"/>
                <a:cs typeface="Calibri"/>
                <a:sym typeface="Calibri"/>
              </a:rPr>
              <a:t>0745087 Robin Mike Wiethuchter</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D8D8D8"/>
              </a:buClr>
              <a:buSzPts val="2000"/>
              <a:buFont typeface="Calibri"/>
              <a:buAutoNum type="arabicPeriod"/>
            </a:pPr>
            <a:r>
              <a:rPr b="1" i="0" lang="en-US" sz="2000" u="none" cap="none" strike="noStrike">
                <a:solidFill>
                  <a:srgbClr val="D8D8D8"/>
                </a:solidFill>
                <a:latin typeface="Calibri"/>
                <a:ea typeface="Calibri"/>
                <a:cs typeface="Calibri"/>
                <a:sym typeface="Calibri"/>
              </a:rPr>
              <a:t>Machine Learning: </a:t>
            </a:r>
            <a:r>
              <a:rPr b="0" i="1" lang="en-US" sz="2000" u="none" cap="none" strike="noStrike">
                <a:solidFill>
                  <a:srgbClr val="D8D8D8"/>
                </a:solidFill>
                <a:latin typeface="Calibri"/>
                <a:ea typeface="Calibri"/>
                <a:cs typeface="Calibri"/>
                <a:sym typeface="Calibri"/>
              </a:rPr>
              <a:t>0745102</a:t>
            </a:r>
            <a:r>
              <a:rPr b="1" i="0" lang="en-US" sz="2000" u="none" cap="none" strike="noStrike">
                <a:solidFill>
                  <a:srgbClr val="D8D8D8"/>
                </a:solidFill>
                <a:latin typeface="Calibri"/>
                <a:ea typeface="Calibri"/>
                <a:cs typeface="Calibri"/>
                <a:sym typeface="Calibri"/>
              </a:rPr>
              <a:t> </a:t>
            </a:r>
            <a:r>
              <a:rPr b="0" i="1" lang="en-US" sz="2000" u="none" cap="none" strike="noStrike">
                <a:solidFill>
                  <a:srgbClr val="D8D8D8"/>
                </a:solidFill>
                <a:latin typeface="Calibri"/>
                <a:ea typeface="Calibri"/>
                <a:cs typeface="Calibri"/>
                <a:sym typeface="Calibri"/>
              </a:rPr>
              <a:t>Mikael Paavola</a:t>
            </a:r>
            <a:endParaRPr b="0" i="0" sz="1400" u="none" cap="none" strike="noStrike">
              <a:solidFill>
                <a:srgbClr val="000000"/>
              </a:solidFill>
              <a:latin typeface="Arial"/>
              <a:ea typeface="Arial"/>
              <a:cs typeface="Arial"/>
              <a:sym typeface="Arial"/>
            </a:endParaRPr>
          </a:p>
        </p:txBody>
      </p:sp>
      <p:sp>
        <p:nvSpPr>
          <p:cNvPr id="174" name="Google Shape;174;p32"/>
          <p:cNvSpPr/>
          <p:nvPr/>
        </p:nvSpPr>
        <p:spPr>
          <a:xfrm>
            <a:off x="0" y="668768"/>
            <a:ext cx="12187499" cy="1086734"/>
          </a:xfrm>
          <a:prstGeom prst="rect">
            <a:avLst/>
          </a:prstGeom>
          <a:solidFill>
            <a:schemeClr val="dk1">
              <a:alpha val="49411"/>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5" name="Google Shape;175;p32"/>
          <p:cNvSpPr txBox="1"/>
          <p:nvPr/>
        </p:nvSpPr>
        <p:spPr>
          <a:xfrm>
            <a:off x="1475679" y="668768"/>
            <a:ext cx="5234609" cy="954107"/>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1" marL="457200" marR="0" rtl="0" algn="ctr">
              <a:lnSpc>
                <a:spcPct val="100000"/>
              </a:lnSpc>
              <a:spcBef>
                <a:spcPts val="0"/>
              </a:spcBef>
              <a:spcAft>
                <a:spcPts val="0"/>
              </a:spcAft>
              <a:buClr>
                <a:srgbClr val="000000"/>
              </a:buClr>
              <a:buSzPts val="3600"/>
              <a:buFont typeface="Arial"/>
              <a:buNone/>
            </a:pPr>
            <a:r>
              <a:rPr b="0" i="0" lang="en-US" sz="3600" u="none" cap="none" strike="noStrike">
                <a:solidFill>
                  <a:srgbClr val="D8D8D8"/>
                </a:solidFill>
                <a:latin typeface="Calibri"/>
                <a:ea typeface="Calibri"/>
                <a:cs typeface="Calibri"/>
                <a:sym typeface="Calibri"/>
              </a:rPr>
              <a:t>Dota 2 Match Prediction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D8D8D8"/>
                </a:solidFill>
                <a:latin typeface="Calibri"/>
                <a:ea typeface="Calibri"/>
                <a:cs typeface="Calibri"/>
                <a:sym typeface="Calibri"/>
              </a:rPr>
              <a:t>- Final Project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1"/>
          <p:cNvSpPr txBox="1"/>
          <p:nvPr/>
        </p:nvSpPr>
        <p:spPr>
          <a:xfrm>
            <a:off x="195242" y="270249"/>
            <a:ext cx="2802900" cy="461700"/>
          </a:xfrm>
          <a:prstGeom prst="rect">
            <a:avLst/>
          </a:prstGeom>
          <a:solidFill>
            <a:schemeClr val="dk1">
              <a:alpha val="49800"/>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D8D8D8"/>
                </a:solidFill>
                <a:latin typeface="Calibri"/>
                <a:ea typeface="Calibri"/>
                <a:cs typeface="Calibri"/>
                <a:sym typeface="Calibri"/>
              </a:rPr>
              <a:t>Data mining</a:t>
            </a:r>
            <a:endParaRPr/>
          </a:p>
        </p:txBody>
      </p:sp>
      <p:sp>
        <p:nvSpPr>
          <p:cNvPr id="336" name="Google Shape;336;p41"/>
          <p:cNvSpPr/>
          <p:nvPr/>
        </p:nvSpPr>
        <p:spPr>
          <a:xfrm>
            <a:off x="343575" y="948950"/>
            <a:ext cx="5304300" cy="623400"/>
          </a:xfrm>
          <a:prstGeom prst="roundRect">
            <a:avLst>
              <a:gd fmla="val 16667" name="adj"/>
            </a:avLst>
          </a:prstGeom>
          <a:solidFill>
            <a:srgbClr val="274E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Match INFO</a:t>
            </a:r>
            <a:endParaRPr sz="2400">
              <a:solidFill>
                <a:srgbClr val="FFFFFF"/>
              </a:solidFill>
              <a:latin typeface="Calibri"/>
              <a:ea typeface="Calibri"/>
              <a:cs typeface="Calibri"/>
              <a:sym typeface="Calibri"/>
            </a:endParaRPr>
          </a:p>
        </p:txBody>
      </p:sp>
      <p:sp>
        <p:nvSpPr>
          <p:cNvPr id="337" name="Google Shape;337;p41"/>
          <p:cNvSpPr/>
          <p:nvPr/>
        </p:nvSpPr>
        <p:spPr>
          <a:xfrm>
            <a:off x="6082575" y="948950"/>
            <a:ext cx="5304300" cy="623400"/>
          </a:xfrm>
          <a:prstGeom prst="roundRect">
            <a:avLst>
              <a:gd fmla="val 16667" name="adj"/>
            </a:avLst>
          </a:prstGeom>
          <a:solidFill>
            <a:srgbClr val="274E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Player INFO</a:t>
            </a:r>
            <a:endParaRPr sz="2400">
              <a:solidFill>
                <a:srgbClr val="FFFFFF"/>
              </a:solidFill>
              <a:latin typeface="Calibri"/>
              <a:ea typeface="Calibri"/>
              <a:cs typeface="Calibri"/>
              <a:sym typeface="Calibri"/>
            </a:endParaRPr>
          </a:p>
        </p:txBody>
      </p:sp>
      <p:sp>
        <p:nvSpPr>
          <p:cNvPr id="338" name="Google Shape;338;p41"/>
          <p:cNvSpPr/>
          <p:nvPr/>
        </p:nvSpPr>
        <p:spPr>
          <a:xfrm>
            <a:off x="343575" y="1870513"/>
            <a:ext cx="2434800" cy="623400"/>
          </a:xfrm>
          <a:prstGeom prst="round2SameRect">
            <a:avLst>
              <a:gd fmla="val 16667" name="adj1"/>
              <a:gd fmla="val 0" name="adj2"/>
            </a:avLst>
          </a:prstGeom>
          <a:solidFill>
            <a:srgbClr val="783F0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opendota.api</a:t>
            </a:r>
            <a:endParaRPr sz="2400">
              <a:solidFill>
                <a:srgbClr val="FFFFFF"/>
              </a:solidFill>
              <a:latin typeface="Calibri"/>
              <a:ea typeface="Calibri"/>
              <a:cs typeface="Calibri"/>
              <a:sym typeface="Calibri"/>
            </a:endParaRPr>
          </a:p>
        </p:txBody>
      </p:sp>
      <p:sp>
        <p:nvSpPr>
          <p:cNvPr id="339" name="Google Shape;339;p41"/>
          <p:cNvSpPr/>
          <p:nvPr/>
        </p:nvSpPr>
        <p:spPr>
          <a:xfrm>
            <a:off x="8951625" y="1870525"/>
            <a:ext cx="2434800" cy="623400"/>
          </a:xfrm>
          <a:prstGeom prst="round2SameRect">
            <a:avLst>
              <a:gd fmla="val 16667" name="adj1"/>
              <a:gd fmla="val 0" name="adj2"/>
            </a:avLst>
          </a:prstGeom>
          <a:solidFill>
            <a:srgbClr val="783F0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dotabuff.com</a:t>
            </a:r>
            <a:endParaRPr sz="2400">
              <a:solidFill>
                <a:srgbClr val="FFFFFF"/>
              </a:solidFill>
              <a:latin typeface="Calibri"/>
              <a:ea typeface="Calibri"/>
              <a:cs typeface="Calibri"/>
              <a:sym typeface="Calibri"/>
            </a:endParaRPr>
          </a:p>
        </p:txBody>
      </p:sp>
      <p:sp>
        <p:nvSpPr>
          <p:cNvPr id="340" name="Google Shape;340;p41"/>
          <p:cNvSpPr/>
          <p:nvPr/>
        </p:nvSpPr>
        <p:spPr>
          <a:xfrm>
            <a:off x="3212925" y="2988600"/>
            <a:ext cx="2434800" cy="880800"/>
          </a:xfrm>
          <a:prstGeom prst="roundRect">
            <a:avLst>
              <a:gd fmla="val 16667" name="adj"/>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matchID.json</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(matchInfo list)</a:t>
            </a:r>
            <a:endParaRPr sz="2400">
              <a:solidFill>
                <a:srgbClr val="FFFFFF"/>
              </a:solidFill>
              <a:latin typeface="Calibri"/>
              <a:ea typeface="Calibri"/>
              <a:cs typeface="Calibri"/>
              <a:sym typeface="Calibri"/>
            </a:endParaRPr>
          </a:p>
        </p:txBody>
      </p:sp>
      <p:sp>
        <p:nvSpPr>
          <p:cNvPr id="341" name="Google Shape;341;p41"/>
          <p:cNvSpPr/>
          <p:nvPr/>
        </p:nvSpPr>
        <p:spPr>
          <a:xfrm>
            <a:off x="6082263" y="2988600"/>
            <a:ext cx="2434800" cy="880800"/>
          </a:xfrm>
          <a:prstGeom prst="rect">
            <a:avLst/>
          </a:prstGeom>
          <a:solidFill>
            <a:srgbClr val="0737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getPlayersID</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fromMatch.py</a:t>
            </a:r>
            <a:endParaRPr sz="2400">
              <a:solidFill>
                <a:srgbClr val="FFFFFF"/>
              </a:solidFill>
              <a:latin typeface="Calibri"/>
              <a:ea typeface="Calibri"/>
              <a:cs typeface="Calibri"/>
              <a:sym typeface="Calibri"/>
            </a:endParaRPr>
          </a:p>
        </p:txBody>
      </p:sp>
      <p:sp>
        <p:nvSpPr>
          <p:cNvPr id="342" name="Google Shape;342;p41"/>
          <p:cNvSpPr/>
          <p:nvPr/>
        </p:nvSpPr>
        <p:spPr>
          <a:xfrm>
            <a:off x="8951625" y="2988900"/>
            <a:ext cx="2434800" cy="880800"/>
          </a:xfrm>
          <a:prstGeom prst="rect">
            <a:avLst/>
          </a:prstGeom>
          <a:solidFill>
            <a:srgbClr val="0737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getPlayersInfo.py</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(web scraper)</a:t>
            </a:r>
            <a:endParaRPr sz="2400">
              <a:solidFill>
                <a:srgbClr val="FFFFFF"/>
              </a:solidFill>
              <a:latin typeface="Calibri"/>
              <a:ea typeface="Calibri"/>
              <a:cs typeface="Calibri"/>
              <a:sym typeface="Calibri"/>
            </a:endParaRPr>
          </a:p>
        </p:txBody>
      </p:sp>
      <p:sp>
        <p:nvSpPr>
          <p:cNvPr id="343" name="Google Shape;343;p41"/>
          <p:cNvSpPr/>
          <p:nvPr/>
        </p:nvSpPr>
        <p:spPr>
          <a:xfrm>
            <a:off x="343575" y="2988598"/>
            <a:ext cx="2434800" cy="880800"/>
          </a:xfrm>
          <a:prstGeom prst="rect">
            <a:avLst/>
          </a:prstGeom>
          <a:solidFill>
            <a:srgbClr val="1155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getMatchesList.py</a:t>
            </a:r>
            <a:endParaRPr sz="2400">
              <a:solidFill>
                <a:srgbClr val="FFFFFF"/>
              </a:solidFill>
              <a:latin typeface="Calibri"/>
              <a:ea typeface="Calibri"/>
              <a:cs typeface="Calibri"/>
              <a:sym typeface="Calibri"/>
            </a:endParaRPr>
          </a:p>
        </p:txBody>
      </p:sp>
      <p:sp>
        <p:nvSpPr>
          <p:cNvPr id="344" name="Google Shape;344;p41"/>
          <p:cNvSpPr/>
          <p:nvPr/>
        </p:nvSpPr>
        <p:spPr>
          <a:xfrm>
            <a:off x="3212925" y="4364085"/>
            <a:ext cx="2434800" cy="880800"/>
          </a:xfrm>
          <a:prstGeom prst="rect">
            <a:avLst/>
          </a:prstGeom>
          <a:solidFill>
            <a:srgbClr val="0737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getMatchInfo.py</a:t>
            </a:r>
            <a:endParaRPr sz="2400">
              <a:solidFill>
                <a:srgbClr val="FFFFFF"/>
              </a:solidFill>
              <a:latin typeface="Calibri"/>
              <a:ea typeface="Calibri"/>
              <a:cs typeface="Calibri"/>
              <a:sym typeface="Calibri"/>
            </a:endParaRPr>
          </a:p>
        </p:txBody>
      </p:sp>
      <p:sp>
        <p:nvSpPr>
          <p:cNvPr id="345" name="Google Shape;345;p41"/>
          <p:cNvSpPr/>
          <p:nvPr/>
        </p:nvSpPr>
        <p:spPr>
          <a:xfrm>
            <a:off x="343575" y="4364075"/>
            <a:ext cx="2434800" cy="880800"/>
          </a:xfrm>
          <a:prstGeom prst="roundRect">
            <a:avLst>
              <a:gd fmla="val 16667" name="adj"/>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matchesList.json</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(matchesID list)</a:t>
            </a:r>
            <a:endParaRPr sz="2400">
              <a:solidFill>
                <a:srgbClr val="FFFFFF"/>
              </a:solidFill>
              <a:latin typeface="Calibri"/>
              <a:ea typeface="Calibri"/>
              <a:cs typeface="Calibri"/>
              <a:sym typeface="Calibri"/>
            </a:endParaRPr>
          </a:p>
        </p:txBody>
      </p:sp>
      <p:sp>
        <p:nvSpPr>
          <p:cNvPr id="346" name="Google Shape;346;p41"/>
          <p:cNvSpPr/>
          <p:nvPr/>
        </p:nvSpPr>
        <p:spPr>
          <a:xfrm>
            <a:off x="6082263" y="4364075"/>
            <a:ext cx="2434800" cy="880800"/>
          </a:xfrm>
          <a:prstGeom prst="roundRect">
            <a:avLst>
              <a:gd fmla="val 16667" name="adj"/>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players.id</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(playersID list)</a:t>
            </a:r>
            <a:endParaRPr sz="2400">
              <a:solidFill>
                <a:srgbClr val="FFFFFF"/>
              </a:solidFill>
              <a:latin typeface="Calibri"/>
              <a:ea typeface="Calibri"/>
              <a:cs typeface="Calibri"/>
              <a:sym typeface="Calibri"/>
            </a:endParaRPr>
          </a:p>
        </p:txBody>
      </p:sp>
      <p:sp>
        <p:nvSpPr>
          <p:cNvPr id="347" name="Google Shape;347;p41"/>
          <p:cNvSpPr/>
          <p:nvPr/>
        </p:nvSpPr>
        <p:spPr>
          <a:xfrm>
            <a:off x="8951613" y="4353400"/>
            <a:ext cx="2434800" cy="880800"/>
          </a:xfrm>
          <a:prstGeom prst="roundRect">
            <a:avLst>
              <a:gd fmla="val 16667" name="adj"/>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playerID.json</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(playerInfo list)</a:t>
            </a:r>
            <a:endParaRPr sz="2400">
              <a:solidFill>
                <a:srgbClr val="FFFFFF"/>
              </a:solidFill>
              <a:latin typeface="Calibri"/>
              <a:ea typeface="Calibri"/>
              <a:cs typeface="Calibri"/>
              <a:sym typeface="Calibri"/>
            </a:endParaRPr>
          </a:p>
        </p:txBody>
      </p:sp>
      <p:sp>
        <p:nvSpPr>
          <p:cNvPr id="348" name="Google Shape;348;p41"/>
          <p:cNvSpPr/>
          <p:nvPr/>
        </p:nvSpPr>
        <p:spPr>
          <a:xfrm>
            <a:off x="1405125" y="3885892"/>
            <a:ext cx="311700" cy="461700"/>
          </a:xfrm>
          <a:prstGeom prst="downArrow">
            <a:avLst>
              <a:gd fmla="val 50000" name="adj1"/>
              <a:gd fmla="val 50000"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9" name="Google Shape;349;p41"/>
          <p:cNvCxnSpPr>
            <a:stCxn id="338" idx="0"/>
            <a:endCxn id="344" idx="1"/>
          </p:cNvCxnSpPr>
          <p:nvPr/>
        </p:nvCxnSpPr>
        <p:spPr>
          <a:xfrm>
            <a:off x="2778375" y="2182213"/>
            <a:ext cx="434700" cy="2622300"/>
          </a:xfrm>
          <a:prstGeom prst="curvedConnector3">
            <a:avLst>
              <a:gd fmla="val 49983" name="adj1"/>
            </a:avLst>
          </a:prstGeom>
          <a:noFill/>
          <a:ln cap="flat" cmpd="sng" w="19050">
            <a:solidFill>
              <a:srgbClr val="FFFFFF"/>
            </a:solidFill>
            <a:prstDash val="dash"/>
            <a:round/>
            <a:headEnd len="med" w="med" type="none"/>
            <a:tailEnd len="med" w="med" type="triangle"/>
          </a:ln>
        </p:spPr>
      </p:cxnSp>
      <p:cxnSp>
        <p:nvCxnSpPr>
          <p:cNvPr id="350" name="Google Shape;350;p41"/>
          <p:cNvCxnSpPr>
            <a:stCxn id="338" idx="1"/>
            <a:endCxn id="343" idx="0"/>
          </p:cNvCxnSpPr>
          <p:nvPr/>
        </p:nvCxnSpPr>
        <p:spPr>
          <a:xfrm flipH="1" rot="-5400000">
            <a:off x="1313925" y="2740963"/>
            <a:ext cx="494700" cy="600"/>
          </a:xfrm>
          <a:prstGeom prst="curvedConnector3">
            <a:avLst>
              <a:gd fmla="val 50000" name="adj1"/>
            </a:avLst>
          </a:prstGeom>
          <a:noFill/>
          <a:ln cap="flat" cmpd="sng" w="19050">
            <a:solidFill>
              <a:srgbClr val="FFFFFF"/>
            </a:solidFill>
            <a:prstDash val="dash"/>
            <a:round/>
            <a:headEnd len="med" w="med" type="none"/>
            <a:tailEnd len="med" w="med" type="triangle"/>
          </a:ln>
        </p:spPr>
      </p:cxnSp>
      <p:cxnSp>
        <p:nvCxnSpPr>
          <p:cNvPr id="351" name="Google Shape;351;p41"/>
          <p:cNvCxnSpPr>
            <a:stCxn id="345" idx="3"/>
            <a:endCxn id="344" idx="1"/>
          </p:cNvCxnSpPr>
          <p:nvPr/>
        </p:nvCxnSpPr>
        <p:spPr>
          <a:xfrm>
            <a:off x="2778375" y="4804475"/>
            <a:ext cx="434700" cy="600"/>
          </a:xfrm>
          <a:prstGeom prst="curvedConnector3">
            <a:avLst>
              <a:gd fmla="val 49983" name="adj1"/>
            </a:avLst>
          </a:prstGeom>
          <a:noFill/>
          <a:ln cap="flat" cmpd="sng" w="19050">
            <a:solidFill>
              <a:srgbClr val="FFFFFF"/>
            </a:solidFill>
            <a:prstDash val="dash"/>
            <a:round/>
            <a:headEnd len="med" w="med" type="none"/>
            <a:tailEnd len="med" w="med" type="triangle"/>
          </a:ln>
        </p:spPr>
      </p:cxnSp>
      <p:sp>
        <p:nvSpPr>
          <p:cNvPr id="352" name="Google Shape;352;p41"/>
          <p:cNvSpPr/>
          <p:nvPr/>
        </p:nvSpPr>
        <p:spPr>
          <a:xfrm flipH="1" rot="10800000">
            <a:off x="4274625" y="3880694"/>
            <a:ext cx="311700" cy="461700"/>
          </a:xfrm>
          <a:prstGeom prst="downArrow">
            <a:avLst>
              <a:gd fmla="val 50000" name="adj1"/>
              <a:gd fmla="val 50000"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3" name="Google Shape;353;p41"/>
          <p:cNvCxnSpPr>
            <a:stCxn id="340" idx="3"/>
            <a:endCxn id="341" idx="1"/>
          </p:cNvCxnSpPr>
          <p:nvPr/>
        </p:nvCxnSpPr>
        <p:spPr>
          <a:xfrm>
            <a:off x="5647725" y="3429000"/>
            <a:ext cx="434400" cy="600"/>
          </a:xfrm>
          <a:prstGeom prst="curvedConnector3">
            <a:avLst>
              <a:gd fmla="val 50016" name="adj1"/>
            </a:avLst>
          </a:prstGeom>
          <a:noFill/>
          <a:ln cap="flat" cmpd="sng" w="19050">
            <a:solidFill>
              <a:srgbClr val="FFFFFF"/>
            </a:solidFill>
            <a:prstDash val="dash"/>
            <a:round/>
            <a:headEnd len="med" w="med" type="none"/>
            <a:tailEnd len="med" w="med" type="triangle"/>
          </a:ln>
        </p:spPr>
      </p:cxnSp>
      <p:sp>
        <p:nvSpPr>
          <p:cNvPr id="354" name="Google Shape;354;p41"/>
          <p:cNvSpPr/>
          <p:nvPr/>
        </p:nvSpPr>
        <p:spPr>
          <a:xfrm>
            <a:off x="7144125" y="3880692"/>
            <a:ext cx="311700" cy="461700"/>
          </a:xfrm>
          <a:prstGeom prst="downArrow">
            <a:avLst>
              <a:gd fmla="val 50000" name="adj1"/>
              <a:gd fmla="val 50000"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5" name="Google Shape;355;p41"/>
          <p:cNvCxnSpPr>
            <a:stCxn id="346" idx="3"/>
            <a:endCxn id="342" idx="1"/>
          </p:cNvCxnSpPr>
          <p:nvPr/>
        </p:nvCxnSpPr>
        <p:spPr>
          <a:xfrm flipH="1" rot="10800000">
            <a:off x="8517063" y="3429275"/>
            <a:ext cx="434700" cy="1375200"/>
          </a:xfrm>
          <a:prstGeom prst="curvedConnector3">
            <a:avLst>
              <a:gd fmla="val 49984" name="adj1"/>
            </a:avLst>
          </a:prstGeom>
          <a:noFill/>
          <a:ln cap="flat" cmpd="sng" w="19050">
            <a:solidFill>
              <a:srgbClr val="FFFFFF"/>
            </a:solidFill>
            <a:prstDash val="dash"/>
            <a:round/>
            <a:headEnd len="med" w="med" type="none"/>
            <a:tailEnd len="med" w="med" type="triangle"/>
          </a:ln>
        </p:spPr>
      </p:cxnSp>
      <p:cxnSp>
        <p:nvCxnSpPr>
          <p:cNvPr id="356" name="Google Shape;356;p41"/>
          <p:cNvCxnSpPr>
            <a:stCxn id="339" idx="1"/>
            <a:endCxn id="342" idx="0"/>
          </p:cNvCxnSpPr>
          <p:nvPr/>
        </p:nvCxnSpPr>
        <p:spPr>
          <a:xfrm flipH="1" rot="-5400000">
            <a:off x="9921825" y="2741125"/>
            <a:ext cx="495000" cy="600"/>
          </a:xfrm>
          <a:prstGeom prst="curvedConnector3">
            <a:avLst>
              <a:gd fmla="val 49999" name="adj1"/>
            </a:avLst>
          </a:prstGeom>
          <a:noFill/>
          <a:ln cap="flat" cmpd="sng" w="19050">
            <a:solidFill>
              <a:srgbClr val="FFFFFF"/>
            </a:solidFill>
            <a:prstDash val="dash"/>
            <a:round/>
            <a:headEnd len="med" w="med" type="none"/>
            <a:tailEnd len="med" w="med" type="triangle"/>
          </a:ln>
        </p:spPr>
      </p:cxnSp>
      <p:sp>
        <p:nvSpPr>
          <p:cNvPr id="357" name="Google Shape;357;p41"/>
          <p:cNvSpPr/>
          <p:nvPr/>
        </p:nvSpPr>
        <p:spPr>
          <a:xfrm>
            <a:off x="10013025" y="3880692"/>
            <a:ext cx="311700" cy="461700"/>
          </a:xfrm>
          <a:prstGeom prst="downArrow">
            <a:avLst>
              <a:gd fmla="val 50000" name="adj1"/>
              <a:gd fmla="val 50000"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1"/>
          <p:cNvSpPr/>
          <p:nvPr/>
        </p:nvSpPr>
        <p:spPr>
          <a:xfrm>
            <a:off x="3540100" y="-3"/>
            <a:ext cx="6612600" cy="6858000"/>
          </a:xfrm>
          <a:prstGeom prst="wedgeRectCallout">
            <a:avLst>
              <a:gd fmla="val -49939" name="adj1"/>
              <a:gd fmla="val 22846" name="adj2"/>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1"/>
          <p:cNvSpPr/>
          <p:nvPr/>
        </p:nvSpPr>
        <p:spPr>
          <a:xfrm rot="-5400000">
            <a:off x="1605450" y="2686575"/>
            <a:ext cx="3797100" cy="1485600"/>
          </a:xfrm>
          <a:prstGeom prst="trapezoid">
            <a:avLst>
              <a:gd fmla="val 127797"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41"/>
          <p:cNvPicPr preferRelativeResize="0"/>
          <p:nvPr/>
        </p:nvPicPr>
        <p:blipFill>
          <a:blip r:embed="rId3">
            <a:alphaModFix/>
          </a:blip>
          <a:stretch>
            <a:fillRect/>
          </a:stretch>
        </p:blipFill>
        <p:spPr>
          <a:xfrm>
            <a:off x="3768697" y="308"/>
            <a:ext cx="8569227" cy="6857975"/>
          </a:xfrm>
          <a:prstGeom prst="rect">
            <a:avLst/>
          </a:prstGeom>
          <a:noFill/>
          <a:ln cap="flat" cmpd="sng" w="19050">
            <a:solidFill>
              <a:srgbClr val="000000"/>
            </a:solidFill>
            <a:prstDash val="solid"/>
            <a:round/>
            <a:headEnd len="sm" w="sm" type="none"/>
            <a:tailEnd len="sm" w="sm" type="none"/>
          </a:ln>
        </p:spPr>
      </p:pic>
      <p:pic>
        <p:nvPicPr>
          <p:cNvPr id="361" name="Google Shape;361;p41"/>
          <p:cNvPicPr preferRelativeResize="0"/>
          <p:nvPr/>
        </p:nvPicPr>
        <p:blipFill>
          <a:blip r:embed="rId4">
            <a:alphaModFix/>
          </a:blip>
          <a:stretch>
            <a:fillRect/>
          </a:stretch>
        </p:blipFill>
        <p:spPr>
          <a:xfrm>
            <a:off x="3768700" y="2461269"/>
            <a:ext cx="8569225" cy="19354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2"/>
          <p:cNvSpPr txBox="1"/>
          <p:nvPr/>
        </p:nvSpPr>
        <p:spPr>
          <a:xfrm>
            <a:off x="195242" y="270249"/>
            <a:ext cx="2802900" cy="461700"/>
          </a:xfrm>
          <a:prstGeom prst="rect">
            <a:avLst/>
          </a:prstGeom>
          <a:solidFill>
            <a:schemeClr val="dk1">
              <a:alpha val="49800"/>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D8D8D8"/>
                </a:solidFill>
                <a:latin typeface="Calibri"/>
                <a:ea typeface="Calibri"/>
                <a:cs typeface="Calibri"/>
                <a:sym typeface="Calibri"/>
              </a:rPr>
              <a:t>Data mining</a:t>
            </a:r>
            <a:endParaRPr/>
          </a:p>
        </p:txBody>
      </p:sp>
      <p:sp>
        <p:nvSpPr>
          <p:cNvPr id="368" name="Google Shape;368;p42"/>
          <p:cNvSpPr/>
          <p:nvPr/>
        </p:nvSpPr>
        <p:spPr>
          <a:xfrm>
            <a:off x="343575" y="948950"/>
            <a:ext cx="5304300" cy="623400"/>
          </a:xfrm>
          <a:prstGeom prst="roundRect">
            <a:avLst>
              <a:gd fmla="val 16667" name="adj"/>
            </a:avLst>
          </a:prstGeom>
          <a:solidFill>
            <a:srgbClr val="274E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Match INFO</a:t>
            </a:r>
            <a:endParaRPr sz="2400">
              <a:solidFill>
                <a:srgbClr val="FFFFFF"/>
              </a:solidFill>
              <a:latin typeface="Calibri"/>
              <a:ea typeface="Calibri"/>
              <a:cs typeface="Calibri"/>
              <a:sym typeface="Calibri"/>
            </a:endParaRPr>
          </a:p>
        </p:txBody>
      </p:sp>
      <p:sp>
        <p:nvSpPr>
          <p:cNvPr id="369" name="Google Shape;369;p42"/>
          <p:cNvSpPr/>
          <p:nvPr/>
        </p:nvSpPr>
        <p:spPr>
          <a:xfrm>
            <a:off x="6082575" y="948950"/>
            <a:ext cx="5304300" cy="623400"/>
          </a:xfrm>
          <a:prstGeom prst="roundRect">
            <a:avLst>
              <a:gd fmla="val 16667" name="adj"/>
            </a:avLst>
          </a:prstGeom>
          <a:solidFill>
            <a:srgbClr val="274E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Player INFO</a:t>
            </a:r>
            <a:endParaRPr sz="2400">
              <a:solidFill>
                <a:srgbClr val="FFFFFF"/>
              </a:solidFill>
              <a:latin typeface="Calibri"/>
              <a:ea typeface="Calibri"/>
              <a:cs typeface="Calibri"/>
              <a:sym typeface="Calibri"/>
            </a:endParaRPr>
          </a:p>
        </p:txBody>
      </p:sp>
      <p:sp>
        <p:nvSpPr>
          <p:cNvPr id="370" name="Google Shape;370;p42"/>
          <p:cNvSpPr/>
          <p:nvPr/>
        </p:nvSpPr>
        <p:spPr>
          <a:xfrm>
            <a:off x="343575" y="1870513"/>
            <a:ext cx="2434800" cy="623400"/>
          </a:xfrm>
          <a:prstGeom prst="round2SameRect">
            <a:avLst>
              <a:gd fmla="val 16667" name="adj1"/>
              <a:gd fmla="val 0" name="adj2"/>
            </a:avLst>
          </a:prstGeom>
          <a:solidFill>
            <a:srgbClr val="783F0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opendota.api</a:t>
            </a:r>
            <a:endParaRPr sz="2400">
              <a:solidFill>
                <a:srgbClr val="FFFFFF"/>
              </a:solidFill>
              <a:latin typeface="Calibri"/>
              <a:ea typeface="Calibri"/>
              <a:cs typeface="Calibri"/>
              <a:sym typeface="Calibri"/>
            </a:endParaRPr>
          </a:p>
        </p:txBody>
      </p:sp>
      <p:sp>
        <p:nvSpPr>
          <p:cNvPr id="371" name="Google Shape;371;p42"/>
          <p:cNvSpPr/>
          <p:nvPr/>
        </p:nvSpPr>
        <p:spPr>
          <a:xfrm>
            <a:off x="8951625" y="1870525"/>
            <a:ext cx="2434800" cy="623400"/>
          </a:xfrm>
          <a:prstGeom prst="round2SameRect">
            <a:avLst>
              <a:gd fmla="val 16667" name="adj1"/>
              <a:gd fmla="val 0" name="adj2"/>
            </a:avLst>
          </a:prstGeom>
          <a:solidFill>
            <a:srgbClr val="783F0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dotabuff.com</a:t>
            </a:r>
            <a:endParaRPr sz="2400">
              <a:solidFill>
                <a:srgbClr val="FFFFFF"/>
              </a:solidFill>
              <a:latin typeface="Calibri"/>
              <a:ea typeface="Calibri"/>
              <a:cs typeface="Calibri"/>
              <a:sym typeface="Calibri"/>
            </a:endParaRPr>
          </a:p>
        </p:txBody>
      </p:sp>
      <p:sp>
        <p:nvSpPr>
          <p:cNvPr id="372" name="Google Shape;372;p42"/>
          <p:cNvSpPr/>
          <p:nvPr/>
        </p:nvSpPr>
        <p:spPr>
          <a:xfrm>
            <a:off x="3212925" y="2988600"/>
            <a:ext cx="2434800" cy="880800"/>
          </a:xfrm>
          <a:prstGeom prst="roundRect">
            <a:avLst>
              <a:gd fmla="val 16667" name="adj"/>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matchID.json</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(matchInfo list)</a:t>
            </a:r>
            <a:endParaRPr sz="2400">
              <a:solidFill>
                <a:srgbClr val="FFFFFF"/>
              </a:solidFill>
              <a:latin typeface="Calibri"/>
              <a:ea typeface="Calibri"/>
              <a:cs typeface="Calibri"/>
              <a:sym typeface="Calibri"/>
            </a:endParaRPr>
          </a:p>
        </p:txBody>
      </p:sp>
      <p:sp>
        <p:nvSpPr>
          <p:cNvPr id="373" name="Google Shape;373;p42"/>
          <p:cNvSpPr/>
          <p:nvPr/>
        </p:nvSpPr>
        <p:spPr>
          <a:xfrm>
            <a:off x="6082263" y="2988600"/>
            <a:ext cx="2434800" cy="880800"/>
          </a:xfrm>
          <a:prstGeom prst="rect">
            <a:avLst/>
          </a:prstGeom>
          <a:solidFill>
            <a:srgbClr val="0737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getPlayersID</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fromMatch.py</a:t>
            </a:r>
            <a:endParaRPr sz="2400">
              <a:solidFill>
                <a:srgbClr val="FFFFFF"/>
              </a:solidFill>
              <a:latin typeface="Calibri"/>
              <a:ea typeface="Calibri"/>
              <a:cs typeface="Calibri"/>
              <a:sym typeface="Calibri"/>
            </a:endParaRPr>
          </a:p>
        </p:txBody>
      </p:sp>
      <p:sp>
        <p:nvSpPr>
          <p:cNvPr id="374" name="Google Shape;374;p42"/>
          <p:cNvSpPr/>
          <p:nvPr/>
        </p:nvSpPr>
        <p:spPr>
          <a:xfrm>
            <a:off x="8951625" y="2988900"/>
            <a:ext cx="2434800" cy="880800"/>
          </a:xfrm>
          <a:prstGeom prst="rect">
            <a:avLst/>
          </a:prstGeom>
          <a:solidFill>
            <a:srgbClr val="0737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getPlayersInfo.py</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(web scraper)</a:t>
            </a:r>
            <a:endParaRPr sz="2400">
              <a:solidFill>
                <a:srgbClr val="FFFFFF"/>
              </a:solidFill>
              <a:latin typeface="Calibri"/>
              <a:ea typeface="Calibri"/>
              <a:cs typeface="Calibri"/>
              <a:sym typeface="Calibri"/>
            </a:endParaRPr>
          </a:p>
        </p:txBody>
      </p:sp>
      <p:sp>
        <p:nvSpPr>
          <p:cNvPr id="375" name="Google Shape;375;p42"/>
          <p:cNvSpPr/>
          <p:nvPr/>
        </p:nvSpPr>
        <p:spPr>
          <a:xfrm>
            <a:off x="343575" y="2988598"/>
            <a:ext cx="2434800" cy="880800"/>
          </a:xfrm>
          <a:prstGeom prst="rect">
            <a:avLst/>
          </a:prstGeom>
          <a:solidFill>
            <a:srgbClr val="0737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getMatchesList.py</a:t>
            </a:r>
            <a:endParaRPr sz="2400">
              <a:solidFill>
                <a:srgbClr val="FFFFFF"/>
              </a:solidFill>
              <a:latin typeface="Calibri"/>
              <a:ea typeface="Calibri"/>
              <a:cs typeface="Calibri"/>
              <a:sym typeface="Calibri"/>
            </a:endParaRPr>
          </a:p>
        </p:txBody>
      </p:sp>
      <p:sp>
        <p:nvSpPr>
          <p:cNvPr id="376" name="Google Shape;376;p42"/>
          <p:cNvSpPr/>
          <p:nvPr/>
        </p:nvSpPr>
        <p:spPr>
          <a:xfrm>
            <a:off x="3212925" y="4364085"/>
            <a:ext cx="2434800" cy="880800"/>
          </a:xfrm>
          <a:prstGeom prst="rect">
            <a:avLst/>
          </a:prstGeom>
          <a:solidFill>
            <a:srgbClr val="1155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getMatchInfo.py</a:t>
            </a:r>
            <a:endParaRPr sz="2400">
              <a:solidFill>
                <a:srgbClr val="FFFFFF"/>
              </a:solidFill>
              <a:latin typeface="Calibri"/>
              <a:ea typeface="Calibri"/>
              <a:cs typeface="Calibri"/>
              <a:sym typeface="Calibri"/>
            </a:endParaRPr>
          </a:p>
        </p:txBody>
      </p:sp>
      <p:sp>
        <p:nvSpPr>
          <p:cNvPr id="377" name="Google Shape;377;p42"/>
          <p:cNvSpPr/>
          <p:nvPr/>
        </p:nvSpPr>
        <p:spPr>
          <a:xfrm>
            <a:off x="343575" y="4364075"/>
            <a:ext cx="2434800" cy="880800"/>
          </a:xfrm>
          <a:prstGeom prst="roundRect">
            <a:avLst>
              <a:gd fmla="val 16667" name="adj"/>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matchesList.json</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(matchesID list)</a:t>
            </a:r>
            <a:endParaRPr sz="2400">
              <a:solidFill>
                <a:srgbClr val="FFFFFF"/>
              </a:solidFill>
              <a:latin typeface="Calibri"/>
              <a:ea typeface="Calibri"/>
              <a:cs typeface="Calibri"/>
              <a:sym typeface="Calibri"/>
            </a:endParaRPr>
          </a:p>
        </p:txBody>
      </p:sp>
      <p:sp>
        <p:nvSpPr>
          <p:cNvPr id="378" name="Google Shape;378;p42"/>
          <p:cNvSpPr/>
          <p:nvPr/>
        </p:nvSpPr>
        <p:spPr>
          <a:xfrm>
            <a:off x="6082263" y="4364075"/>
            <a:ext cx="2434800" cy="880800"/>
          </a:xfrm>
          <a:prstGeom prst="roundRect">
            <a:avLst>
              <a:gd fmla="val 16667" name="adj"/>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players.id</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(playersID list)</a:t>
            </a:r>
            <a:endParaRPr sz="2400">
              <a:solidFill>
                <a:srgbClr val="FFFFFF"/>
              </a:solidFill>
              <a:latin typeface="Calibri"/>
              <a:ea typeface="Calibri"/>
              <a:cs typeface="Calibri"/>
              <a:sym typeface="Calibri"/>
            </a:endParaRPr>
          </a:p>
        </p:txBody>
      </p:sp>
      <p:sp>
        <p:nvSpPr>
          <p:cNvPr id="379" name="Google Shape;379;p42"/>
          <p:cNvSpPr/>
          <p:nvPr/>
        </p:nvSpPr>
        <p:spPr>
          <a:xfrm>
            <a:off x="8951613" y="4353400"/>
            <a:ext cx="2434800" cy="880800"/>
          </a:xfrm>
          <a:prstGeom prst="roundRect">
            <a:avLst>
              <a:gd fmla="val 16667" name="adj"/>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playerID.json</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(playerInfo list)</a:t>
            </a:r>
            <a:endParaRPr sz="2400">
              <a:solidFill>
                <a:srgbClr val="FFFFFF"/>
              </a:solidFill>
              <a:latin typeface="Calibri"/>
              <a:ea typeface="Calibri"/>
              <a:cs typeface="Calibri"/>
              <a:sym typeface="Calibri"/>
            </a:endParaRPr>
          </a:p>
        </p:txBody>
      </p:sp>
      <p:sp>
        <p:nvSpPr>
          <p:cNvPr id="380" name="Google Shape;380;p42"/>
          <p:cNvSpPr/>
          <p:nvPr/>
        </p:nvSpPr>
        <p:spPr>
          <a:xfrm>
            <a:off x="1405125" y="3885892"/>
            <a:ext cx="311700" cy="461700"/>
          </a:xfrm>
          <a:prstGeom prst="downArrow">
            <a:avLst>
              <a:gd fmla="val 50000" name="adj1"/>
              <a:gd fmla="val 50000"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1" name="Google Shape;381;p42"/>
          <p:cNvCxnSpPr>
            <a:stCxn id="370" idx="0"/>
            <a:endCxn id="376" idx="1"/>
          </p:cNvCxnSpPr>
          <p:nvPr/>
        </p:nvCxnSpPr>
        <p:spPr>
          <a:xfrm>
            <a:off x="2778375" y="2182213"/>
            <a:ext cx="434700" cy="2622300"/>
          </a:xfrm>
          <a:prstGeom prst="curvedConnector3">
            <a:avLst>
              <a:gd fmla="val 49983" name="adj1"/>
            </a:avLst>
          </a:prstGeom>
          <a:noFill/>
          <a:ln cap="flat" cmpd="sng" w="19050">
            <a:solidFill>
              <a:srgbClr val="FFFFFF"/>
            </a:solidFill>
            <a:prstDash val="dash"/>
            <a:round/>
            <a:headEnd len="med" w="med" type="none"/>
            <a:tailEnd len="med" w="med" type="triangle"/>
          </a:ln>
        </p:spPr>
      </p:cxnSp>
      <p:cxnSp>
        <p:nvCxnSpPr>
          <p:cNvPr id="382" name="Google Shape;382;p42"/>
          <p:cNvCxnSpPr>
            <a:stCxn id="370" idx="1"/>
            <a:endCxn id="375" idx="0"/>
          </p:cNvCxnSpPr>
          <p:nvPr/>
        </p:nvCxnSpPr>
        <p:spPr>
          <a:xfrm flipH="1" rot="-5400000">
            <a:off x="1313925" y="2740963"/>
            <a:ext cx="494700" cy="600"/>
          </a:xfrm>
          <a:prstGeom prst="curvedConnector3">
            <a:avLst>
              <a:gd fmla="val 50000" name="adj1"/>
            </a:avLst>
          </a:prstGeom>
          <a:noFill/>
          <a:ln cap="flat" cmpd="sng" w="19050">
            <a:solidFill>
              <a:srgbClr val="FFFFFF"/>
            </a:solidFill>
            <a:prstDash val="dash"/>
            <a:round/>
            <a:headEnd len="med" w="med" type="none"/>
            <a:tailEnd len="med" w="med" type="triangle"/>
          </a:ln>
        </p:spPr>
      </p:cxnSp>
      <p:cxnSp>
        <p:nvCxnSpPr>
          <p:cNvPr id="383" name="Google Shape;383;p42"/>
          <p:cNvCxnSpPr>
            <a:stCxn id="377" idx="3"/>
            <a:endCxn id="376" idx="1"/>
          </p:cNvCxnSpPr>
          <p:nvPr/>
        </p:nvCxnSpPr>
        <p:spPr>
          <a:xfrm>
            <a:off x="2778375" y="4804475"/>
            <a:ext cx="434700" cy="600"/>
          </a:xfrm>
          <a:prstGeom prst="curvedConnector3">
            <a:avLst>
              <a:gd fmla="val 49983" name="adj1"/>
            </a:avLst>
          </a:prstGeom>
          <a:noFill/>
          <a:ln cap="flat" cmpd="sng" w="19050">
            <a:solidFill>
              <a:srgbClr val="FFFFFF"/>
            </a:solidFill>
            <a:prstDash val="dash"/>
            <a:round/>
            <a:headEnd len="med" w="med" type="none"/>
            <a:tailEnd len="med" w="med" type="triangle"/>
          </a:ln>
        </p:spPr>
      </p:cxnSp>
      <p:sp>
        <p:nvSpPr>
          <p:cNvPr id="384" name="Google Shape;384;p42"/>
          <p:cNvSpPr/>
          <p:nvPr/>
        </p:nvSpPr>
        <p:spPr>
          <a:xfrm flipH="1" rot="10800000">
            <a:off x="4274625" y="3880694"/>
            <a:ext cx="311700" cy="461700"/>
          </a:xfrm>
          <a:prstGeom prst="downArrow">
            <a:avLst>
              <a:gd fmla="val 50000" name="adj1"/>
              <a:gd fmla="val 50000"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5" name="Google Shape;385;p42"/>
          <p:cNvCxnSpPr>
            <a:stCxn id="372" idx="3"/>
            <a:endCxn id="373" idx="1"/>
          </p:cNvCxnSpPr>
          <p:nvPr/>
        </p:nvCxnSpPr>
        <p:spPr>
          <a:xfrm>
            <a:off x="5647725" y="3429000"/>
            <a:ext cx="434400" cy="600"/>
          </a:xfrm>
          <a:prstGeom prst="curvedConnector3">
            <a:avLst>
              <a:gd fmla="val 50016" name="adj1"/>
            </a:avLst>
          </a:prstGeom>
          <a:noFill/>
          <a:ln cap="flat" cmpd="sng" w="19050">
            <a:solidFill>
              <a:srgbClr val="FFFFFF"/>
            </a:solidFill>
            <a:prstDash val="dash"/>
            <a:round/>
            <a:headEnd len="med" w="med" type="none"/>
            <a:tailEnd len="med" w="med" type="triangle"/>
          </a:ln>
        </p:spPr>
      </p:cxnSp>
      <p:sp>
        <p:nvSpPr>
          <p:cNvPr id="386" name="Google Shape;386;p42"/>
          <p:cNvSpPr/>
          <p:nvPr/>
        </p:nvSpPr>
        <p:spPr>
          <a:xfrm>
            <a:off x="7144125" y="3880692"/>
            <a:ext cx="311700" cy="461700"/>
          </a:xfrm>
          <a:prstGeom prst="downArrow">
            <a:avLst>
              <a:gd fmla="val 50000" name="adj1"/>
              <a:gd fmla="val 50000"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7" name="Google Shape;387;p42"/>
          <p:cNvCxnSpPr>
            <a:stCxn id="378" idx="3"/>
            <a:endCxn id="374" idx="1"/>
          </p:cNvCxnSpPr>
          <p:nvPr/>
        </p:nvCxnSpPr>
        <p:spPr>
          <a:xfrm flipH="1" rot="10800000">
            <a:off x="8517063" y="3429275"/>
            <a:ext cx="434700" cy="1375200"/>
          </a:xfrm>
          <a:prstGeom prst="curvedConnector3">
            <a:avLst>
              <a:gd fmla="val 49984" name="adj1"/>
            </a:avLst>
          </a:prstGeom>
          <a:noFill/>
          <a:ln cap="flat" cmpd="sng" w="19050">
            <a:solidFill>
              <a:srgbClr val="FFFFFF"/>
            </a:solidFill>
            <a:prstDash val="dash"/>
            <a:round/>
            <a:headEnd len="med" w="med" type="none"/>
            <a:tailEnd len="med" w="med" type="triangle"/>
          </a:ln>
        </p:spPr>
      </p:cxnSp>
      <p:cxnSp>
        <p:nvCxnSpPr>
          <p:cNvPr id="388" name="Google Shape;388;p42"/>
          <p:cNvCxnSpPr>
            <a:stCxn id="371" idx="1"/>
            <a:endCxn id="374" idx="0"/>
          </p:cNvCxnSpPr>
          <p:nvPr/>
        </p:nvCxnSpPr>
        <p:spPr>
          <a:xfrm flipH="1" rot="-5400000">
            <a:off x="9921825" y="2741125"/>
            <a:ext cx="495000" cy="600"/>
          </a:xfrm>
          <a:prstGeom prst="curvedConnector3">
            <a:avLst>
              <a:gd fmla="val 49999" name="adj1"/>
            </a:avLst>
          </a:prstGeom>
          <a:noFill/>
          <a:ln cap="flat" cmpd="sng" w="19050">
            <a:solidFill>
              <a:srgbClr val="FFFFFF"/>
            </a:solidFill>
            <a:prstDash val="dash"/>
            <a:round/>
            <a:headEnd len="med" w="med" type="none"/>
            <a:tailEnd len="med" w="med" type="triangle"/>
          </a:ln>
        </p:spPr>
      </p:cxnSp>
      <p:sp>
        <p:nvSpPr>
          <p:cNvPr id="389" name="Google Shape;389;p42"/>
          <p:cNvSpPr/>
          <p:nvPr/>
        </p:nvSpPr>
        <p:spPr>
          <a:xfrm>
            <a:off x="10013025" y="3880692"/>
            <a:ext cx="311700" cy="461700"/>
          </a:xfrm>
          <a:prstGeom prst="downArrow">
            <a:avLst>
              <a:gd fmla="val 50000" name="adj1"/>
              <a:gd fmla="val 50000"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2"/>
          <p:cNvSpPr/>
          <p:nvPr/>
        </p:nvSpPr>
        <p:spPr>
          <a:xfrm>
            <a:off x="3308100" y="0"/>
            <a:ext cx="8883900" cy="2731200"/>
          </a:xfrm>
          <a:prstGeom prst="wedgeRectCallout">
            <a:avLst>
              <a:gd fmla="val -23893" name="adj1"/>
              <a:gd fmla="val 109889" name="adj2"/>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1" name="Google Shape;391;p42"/>
          <p:cNvPicPr preferRelativeResize="0"/>
          <p:nvPr/>
        </p:nvPicPr>
        <p:blipFill>
          <a:blip r:embed="rId3">
            <a:alphaModFix/>
          </a:blip>
          <a:stretch>
            <a:fillRect/>
          </a:stretch>
        </p:blipFill>
        <p:spPr>
          <a:xfrm>
            <a:off x="3555687" y="189689"/>
            <a:ext cx="8388725" cy="2289211"/>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43"/>
          <p:cNvSpPr txBox="1"/>
          <p:nvPr/>
        </p:nvSpPr>
        <p:spPr>
          <a:xfrm>
            <a:off x="195242" y="270249"/>
            <a:ext cx="2802900" cy="461700"/>
          </a:xfrm>
          <a:prstGeom prst="rect">
            <a:avLst/>
          </a:prstGeom>
          <a:solidFill>
            <a:schemeClr val="dk1">
              <a:alpha val="49800"/>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D8D8D8"/>
                </a:solidFill>
                <a:latin typeface="Calibri"/>
                <a:ea typeface="Calibri"/>
                <a:cs typeface="Calibri"/>
                <a:sym typeface="Calibri"/>
              </a:rPr>
              <a:t>Data mining</a:t>
            </a:r>
            <a:endParaRPr/>
          </a:p>
        </p:txBody>
      </p:sp>
      <p:sp>
        <p:nvSpPr>
          <p:cNvPr id="398" name="Google Shape;398;p43"/>
          <p:cNvSpPr/>
          <p:nvPr/>
        </p:nvSpPr>
        <p:spPr>
          <a:xfrm>
            <a:off x="343575" y="948950"/>
            <a:ext cx="5304300" cy="623400"/>
          </a:xfrm>
          <a:prstGeom prst="roundRect">
            <a:avLst>
              <a:gd fmla="val 16667" name="adj"/>
            </a:avLst>
          </a:prstGeom>
          <a:solidFill>
            <a:srgbClr val="274E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Match INFO</a:t>
            </a:r>
            <a:endParaRPr sz="2400">
              <a:solidFill>
                <a:srgbClr val="FFFFFF"/>
              </a:solidFill>
              <a:latin typeface="Calibri"/>
              <a:ea typeface="Calibri"/>
              <a:cs typeface="Calibri"/>
              <a:sym typeface="Calibri"/>
            </a:endParaRPr>
          </a:p>
        </p:txBody>
      </p:sp>
      <p:sp>
        <p:nvSpPr>
          <p:cNvPr id="399" name="Google Shape;399;p43"/>
          <p:cNvSpPr/>
          <p:nvPr/>
        </p:nvSpPr>
        <p:spPr>
          <a:xfrm>
            <a:off x="6082575" y="948950"/>
            <a:ext cx="5304300" cy="623400"/>
          </a:xfrm>
          <a:prstGeom prst="roundRect">
            <a:avLst>
              <a:gd fmla="val 16667" name="adj"/>
            </a:avLst>
          </a:prstGeom>
          <a:solidFill>
            <a:srgbClr val="274E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Player INFO</a:t>
            </a:r>
            <a:endParaRPr sz="2400">
              <a:solidFill>
                <a:srgbClr val="FFFFFF"/>
              </a:solidFill>
              <a:latin typeface="Calibri"/>
              <a:ea typeface="Calibri"/>
              <a:cs typeface="Calibri"/>
              <a:sym typeface="Calibri"/>
            </a:endParaRPr>
          </a:p>
        </p:txBody>
      </p:sp>
      <p:sp>
        <p:nvSpPr>
          <p:cNvPr id="400" name="Google Shape;400;p43"/>
          <p:cNvSpPr/>
          <p:nvPr/>
        </p:nvSpPr>
        <p:spPr>
          <a:xfrm>
            <a:off x="343575" y="1870513"/>
            <a:ext cx="2434800" cy="623400"/>
          </a:xfrm>
          <a:prstGeom prst="round2SameRect">
            <a:avLst>
              <a:gd fmla="val 16667" name="adj1"/>
              <a:gd fmla="val 0" name="adj2"/>
            </a:avLst>
          </a:prstGeom>
          <a:solidFill>
            <a:srgbClr val="783F0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opendota.api</a:t>
            </a:r>
            <a:endParaRPr sz="2400">
              <a:solidFill>
                <a:srgbClr val="FFFFFF"/>
              </a:solidFill>
              <a:latin typeface="Calibri"/>
              <a:ea typeface="Calibri"/>
              <a:cs typeface="Calibri"/>
              <a:sym typeface="Calibri"/>
            </a:endParaRPr>
          </a:p>
        </p:txBody>
      </p:sp>
      <p:sp>
        <p:nvSpPr>
          <p:cNvPr id="401" name="Google Shape;401;p43"/>
          <p:cNvSpPr/>
          <p:nvPr/>
        </p:nvSpPr>
        <p:spPr>
          <a:xfrm>
            <a:off x="8951625" y="1870525"/>
            <a:ext cx="2434800" cy="623400"/>
          </a:xfrm>
          <a:prstGeom prst="round2SameRect">
            <a:avLst>
              <a:gd fmla="val 16667" name="adj1"/>
              <a:gd fmla="val 0" name="adj2"/>
            </a:avLst>
          </a:prstGeom>
          <a:solidFill>
            <a:srgbClr val="783F0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dotabuff.com</a:t>
            </a:r>
            <a:endParaRPr sz="2400">
              <a:solidFill>
                <a:srgbClr val="FFFFFF"/>
              </a:solidFill>
              <a:latin typeface="Calibri"/>
              <a:ea typeface="Calibri"/>
              <a:cs typeface="Calibri"/>
              <a:sym typeface="Calibri"/>
            </a:endParaRPr>
          </a:p>
        </p:txBody>
      </p:sp>
      <p:sp>
        <p:nvSpPr>
          <p:cNvPr id="402" name="Google Shape;402;p43"/>
          <p:cNvSpPr/>
          <p:nvPr/>
        </p:nvSpPr>
        <p:spPr>
          <a:xfrm>
            <a:off x="3135450" y="1870525"/>
            <a:ext cx="2434800" cy="880800"/>
          </a:xfrm>
          <a:prstGeom prst="roundRect">
            <a:avLst>
              <a:gd fmla="val 16667" name="adj"/>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matchID.json</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(matchInfo list)</a:t>
            </a:r>
            <a:endParaRPr sz="2400">
              <a:solidFill>
                <a:srgbClr val="FFFFFF"/>
              </a:solidFill>
              <a:latin typeface="Calibri"/>
              <a:ea typeface="Calibri"/>
              <a:cs typeface="Calibri"/>
              <a:sym typeface="Calibri"/>
            </a:endParaRPr>
          </a:p>
        </p:txBody>
      </p:sp>
      <p:sp>
        <p:nvSpPr>
          <p:cNvPr id="403" name="Google Shape;403;p43"/>
          <p:cNvSpPr/>
          <p:nvPr/>
        </p:nvSpPr>
        <p:spPr>
          <a:xfrm>
            <a:off x="6082263" y="2988600"/>
            <a:ext cx="2434800" cy="880800"/>
          </a:xfrm>
          <a:prstGeom prst="rect">
            <a:avLst/>
          </a:prstGeom>
          <a:solidFill>
            <a:srgbClr val="1155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getPlayersID</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fromMatch.py</a:t>
            </a:r>
            <a:endParaRPr sz="2400">
              <a:solidFill>
                <a:srgbClr val="FFFFFF"/>
              </a:solidFill>
              <a:latin typeface="Calibri"/>
              <a:ea typeface="Calibri"/>
              <a:cs typeface="Calibri"/>
              <a:sym typeface="Calibri"/>
            </a:endParaRPr>
          </a:p>
        </p:txBody>
      </p:sp>
      <p:sp>
        <p:nvSpPr>
          <p:cNvPr id="404" name="Google Shape;404;p43"/>
          <p:cNvSpPr/>
          <p:nvPr/>
        </p:nvSpPr>
        <p:spPr>
          <a:xfrm>
            <a:off x="8951625" y="2988900"/>
            <a:ext cx="2434800" cy="880800"/>
          </a:xfrm>
          <a:prstGeom prst="rect">
            <a:avLst/>
          </a:prstGeom>
          <a:solidFill>
            <a:srgbClr val="0737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getPlayersInfo.py</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(web scraper)</a:t>
            </a:r>
            <a:endParaRPr sz="2400">
              <a:solidFill>
                <a:srgbClr val="FFFFFF"/>
              </a:solidFill>
              <a:latin typeface="Calibri"/>
              <a:ea typeface="Calibri"/>
              <a:cs typeface="Calibri"/>
              <a:sym typeface="Calibri"/>
            </a:endParaRPr>
          </a:p>
        </p:txBody>
      </p:sp>
      <p:sp>
        <p:nvSpPr>
          <p:cNvPr id="405" name="Google Shape;405;p43"/>
          <p:cNvSpPr/>
          <p:nvPr/>
        </p:nvSpPr>
        <p:spPr>
          <a:xfrm>
            <a:off x="343575" y="2988598"/>
            <a:ext cx="2434800" cy="880800"/>
          </a:xfrm>
          <a:prstGeom prst="rect">
            <a:avLst/>
          </a:prstGeom>
          <a:solidFill>
            <a:srgbClr val="0737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getMatchesList.py</a:t>
            </a:r>
            <a:endParaRPr sz="2400">
              <a:solidFill>
                <a:srgbClr val="FFFFFF"/>
              </a:solidFill>
              <a:latin typeface="Calibri"/>
              <a:ea typeface="Calibri"/>
              <a:cs typeface="Calibri"/>
              <a:sym typeface="Calibri"/>
            </a:endParaRPr>
          </a:p>
        </p:txBody>
      </p:sp>
      <p:sp>
        <p:nvSpPr>
          <p:cNvPr id="406" name="Google Shape;406;p43"/>
          <p:cNvSpPr/>
          <p:nvPr/>
        </p:nvSpPr>
        <p:spPr>
          <a:xfrm>
            <a:off x="3135450" y="3246010"/>
            <a:ext cx="2434800" cy="880800"/>
          </a:xfrm>
          <a:prstGeom prst="rect">
            <a:avLst/>
          </a:prstGeom>
          <a:solidFill>
            <a:srgbClr val="0737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getMatchInfo.py</a:t>
            </a:r>
            <a:endParaRPr sz="2400">
              <a:solidFill>
                <a:srgbClr val="FFFFFF"/>
              </a:solidFill>
              <a:latin typeface="Calibri"/>
              <a:ea typeface="Calibri"/>
              <a:cs typeface="Calibri"/>
              <a:sym typeface="Calibri"/>
            </a:endParaRPr>
          </a:p>
        </p:txBody>
      </p:sp>
      <p:sp>
        <p:nvSpPr>
          <p:cNvPr id="407" name="Google Shape;407;p43"/>
          <p:cNvSpPr/>
          <p:nvPr/>
        </p:nvSpPr>
        <p:spPr>
          <a:xfrm>
            <a:off x="343575" y="4364075"/>
            <a:ext cx="2434800" cy="880800"/>
          </a:xfrm>
          <a:prstGeom prst="roundRect">
            <a:avLst>
              <a:gd fmla="val 16667" name="adj"/>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matchesList.json</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(matchesID list)</a:t>
            </a:r>
            <a:endParaRPr sz="2400">
              <a:solidFill>
                <a:srgbClr val="FFFFFF"/>
              </a:solidFill>
              <a:latin typeface="Calibri"/>
              <a:ea typeface="Calibri"/>
              <a:cs typeface="Calibri"/>
              <a:sym typeface="Calibri"/>
            </a:endParaRPr>
          </a:p>
        </p:txBody>
      </p:sp>
      <p:sp>
        <p:nvSpPr>
          <p:cNvPr id="408" name="Google Shape;408;p43"/>
          <p:cNvSpPr/>
          <p:nvPr/>
        </p:nvSpPr>
        <p:spPr>
          <a:xfrm>
            <a:off x="6082263" y="4364075"/>
            <a:ext cx="2434800" cy="880800"/>
          </a:xfrm>
          <a:prstGeom prst="roundRect">
            <a:avLst>
              <a:gd fmla="val 16667" name="adj"/>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players.id</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(playersID list)</a:t>
            </a:r>
            <a:endParaRPr sz="2400">
              <a:solidFill>
                <a:srgbClr val="FFFFFF"/>
              </a:solidFill>
              <a:latin typeface="Calibri"/>
              <a:ea typeface="Calibri"/>
              <a:cs typeface="Calibri"/>
              <a:sym typeface="Calibri"/>
            </a:endParaRPr>
          </a:p>
        </p:txBody>
      </p:sp>
      <p:sp>
        <p:nvSpPr>
          <p:cNvPr id="409" name="Google Shape;409;p43"/>
          <p:cNvSpPr/>
          <p:nvPr/>
        </p:nvSpPr>
        <p:spPr>
          <a:xfrm>
            <a:off x="8951613" y="4353400"/>
            <a:ext cx="2434800" cy="880800"/>
          </a:xfrm>
          <a:prstGeom prst="roundRect">
            <a:avLst>
              <a:gd fmla="val 16667" name="adj"/>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playerID.json</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(playerInfo list)</a:t>
            </a:r>
            <a:endParaRPr sz="2400">
              <a:solidFill>
                <a:srgbClr val="FFFFFF"/>
              </a:solidFill>
              <a:latin typeface="Calibri"/>
              <a:ea typeface="Calibri"/>
              <a:cs typeface="Calibri"/>
              <a:sym typeface="Calibri"/>
            </a:endParaRPr>
          </a:p>
        </p:txBody>
      </p:sp>
      <p:sp>
        <p:nvSpPr>
          <p:cNvPr id="410" name="Google Shape;410;p43"/>
          <p:cNvSpPr/>
          <p:nvPr/>
        </p:nvSpPr>
        <p:spPr>
          <a:xfrm>
            <a:off x="1405125" y="3885892"/>
            <a:ext cx="311700" cy="461700"/>
          </a:xfrm>
          <a:prstGeom prst="downArrow">
            <a:avLst>
              <a:gd fmla="val 50000" name="adj1"/>
              <a:gd fmla="val 50000"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1" name="Google Shape;411;p43"/>
          <p:cNvCxnSpPr>
            <a:stCxn id="400" idx="0"/>
            <a:endCxn id="406" idx="1"/>
          </p:cNvCxnSpPr>
          <p:nvPr/>
        </p:nvCxnSpPr>
        <p:spPr>
          <a:xfrm>
            <a:off x="2778375" y="2182213"/>
            <a:ext cx="357000" cy="1504200"/>
          </a:xfrm>
          <a:prstGeom prst="curvedConnector3">
            <a:avLst>
              <a:gd fmla="val 50011" name="adj1"/>
            </a:avLst>
          </a:prstGeom>
          <a:noFill/>
          <a:ln cap="flat" cmpd="sng" w="19050">
            <a:solidFill>
              <a:srgbClr val="FFFFFF"/>
            </a:solidFill>
            <a:prstDash val="dash"/>
            <a:round/>
            <a:headEnd len="med" w="med" type="none"/>
            <a:tailEnd len="med" w="med" type="triangle"/>
          </a:ln>
        </p:spPr>
      </p:cxnSp>
      <p:cxnSp>
        <p:nvCxnSpPr>
          <p:cNvPr id="412" name="Google Shape;412;p43"/>
          <p:cNvCxnSpPr>
            <a:stCxn id="400" idx="1"/>
            <a:endCxn id="405" idx="0"/>
          </p:cNvCxnSpPr>
          <p:nvPr/>
        </p:nvCxnSpPr>
        <p:spPr>
          <a:xfrm flipH="1" rot="-5400000">
            <a:off x="1313925" y="2740963"/>
            <a:ext cx="494700" cy="600"/>
          </a:xfrm>
          <a:prstGeom prst="curvedConnector3">
            <a:avLst>
              <a:gd fmla="val 50000" name="adj1"/>
            </a:avLst>
          </a:prstGeom>
          <a:noFill/>
          <a:ln cap="flat" cmpd="sng" w="19050">
            <a:solidFill>
              <a:srgbClr val="FFFFFF"/>
            </a:solidFill>
            <a:prstDash val="dash"/>
            <a:round/>
            <a:headEnd len="med" w="med" type="none"/>
            <a:tailEnd len="med" w="med" type="triangle"/>
          </a:ln>
        </p:spPr>
      </p:cxnSp>
      <p:cxnSp>
        <p:nvCxnSpPr>
          <p:cNvPr id="413" name="Google Shape;413;p43"/>
          <p:cNvCxnSpPr>
            <a:stCxn id="407" idx="3"/>
            <a:endCxn id="406" idx="1"/>
          </p:cNvCxnSpPr>
          <p:nvPr/>
        </p:nvCxnSpPr>
        <p:spPr>
          <a:xfrm flipH="1" rot="10800000">
            <a:off x="2778375" y="3686375"/>
            <a:ext cx="357000" cy="1118100"/>
          </a:xfrm>
          <a:prstGeom prst="curvedConnector3">
            <a:avLst>
              <a:gd fmla="val 50011" name="adj1"/>
            </a:avLst>
          </a:prstGeom>
          <a:noFill/>
          <a:ln cap="flat" cmpd="sng" w="19050">
            <a:solidFill>
              <a:srgbClr val="FFFFFF"/>
            </a:solidFill>
            <a:prstDash val="dash"/>
            <a:round/>
            <a:headEnd len="med" w="med" type="none"/>
            <a:tailEnd len="med" w="med" type="triangle"/>
          </a:ln>
        </p:spPr>
      </p:cxnSp>
      <p:sp>
        <p:nvSpPr>
          <p:cNvPr id="414" name="Google Shape;414;p43"/>
          <p:cNvSpPr/>
          <p:nvPr/>
        </p:nvSpPr>
        <p:spPr>
          <a:xfrm flipH="1" rot="10800000">
            <a:off x="4197150" y="2762619"/>
            <a:ext cx="311700" cy="461700"/>
          </a:xfrm>
          <a:prstGeom prst="downArrow">
            <a:avLst>
              <a:gd fmla="val 50000" name="adj1"/>
              <a:gd fmla="val 50000"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 name="Google Shape;415;p43"/>
          <p:cNvCxnSpPr>
            <a:stCxn id="402" idx="3"/>
            <a:endCxn id="403" idx="1"/>
          </p:cNvCxnSpPr>
          <p:nvPr/>
        </p:nvCxnSpPr>
        <p:spPr>
          <a:xfrm>
            <a:off x="5570250" y="2310925"/>
            <a:ext cx="512100" cy="1118100"/>
          </a:xfrm>
          <a:prstGeom prst="curvedConnector3">
            <a:avLst>
              <a:gd fmla="val 49991" name="adj1"/>
            </a:avLst>
          </a:prstGeom>
          <a:noFill/>
          <a:ln cap="flat" cmpd="sng" w="19050">
            <a:solidFill>
              <a:srgbClr val="FFFFFF"/>
            </a:solidFill>
            <a:prstDash val="dash"/>
            <a:round/>
            <a:headEnd len="med" w="med" type="none"/>
            <a:tailEnd len="med" w="med" type="triangle"/>
          </a:ln>
        </p:spPr>
      </p:cxnSp>
      <p:sp>
        <p:nvSpPr>
          <p:cNvPr id="416" name="Google Shape;416;p43"/>
          <p:cNvSpPr/>
          <p:nvPr/>
        </p:nvSpPr>
        <p:spPr>
          <a:xfrm>
            <a:off x="7144125" y="3880692"/>
            <a:ext cx="311700" cy="461700"/>
          </a:xfrm>
          <a:prstGeom prst="downArrow">
            <a:avLst>
              <a:gd fmla="val 50000" name="adj1"/>
              <a:gd fmla="val 50000"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7" name="Google Shape;417;p43"/>
          <p:cNvCxnSpPr>
            <a:stCxn id="408" idx="3"/>
            <a:endCxn id="404" idx="1"/>
          </p:cNvCxnSpPr>
          <p:nvPr/>
        </p:nvCxnSpPr>
        <p:spPr>
          <a:xfrm flipH="1" rot="10800000">
            <a:off x="8517063" y="3429275"/>
            <a:ext cx="434700" cy="1375200"/>
          </a:xfrm>
          <a:prstGeom prst="curvedConnector3">
            <a:avLst>
              <a:gd fmla="val 49984" name="adj1"/>
            </a:avLst>
          </a:prstGeom>
          <a:noFill/>
          <a:ln cap="flat" cmpd="sng" w="19050">
            <a:solidFill>
              <a:srgbClr val="FFFFFF"/>
            </a:solidFill>
            <a:prstDash val="dash"/>
            <a:round/>
            <a:headEnd len="med" w="med" type="none"/>
            <a:tailEnd len="med" w="med" type="triangle"/>
          </a:ln>
        </p:spPr>
      </p:cxnSp>
      <p:cxnSp>
        <p:nvCxnSpPr>
          <p:cNvPr id="418" name="Google Shape;418;p43"/>
          <p:cNvCxnSpPr>
            <a:stCxn id="401" idx="1"/>
            <a:endCxn id="404" idx="0"/>
          </p:cNvCxnSpPr>
          <p:nvPr/>
        </p:nvCxnSpPr>
        <p:spPr>
          <a:xfrm flipH="1" rot="-5400000">
            <a:off x="9921825" y="2741125"/>
            <a:ext cx="495000" cy="600"/>
          </a:xfrm>
          <a:prstGeom prst="curvedConnector3">
            <a:avLst>
              <a:gd fmla="val 49999" name="adj1"/>
            </a:avLst>
          </a:prstGeom>
          <a:noFill/>
          <a:ln cap="flat" cmpd="sng" w="19050">
            <a:solidFill>
              <a:srgbClr val="FFFFFF"/>
            </a:solidFill>
            <a:prstDash val="dash"/>
            <a:round/>
            <a:headEnd len="med" w="med" type="none"/>
            <a:tailEnd len="med" w="med" type="triangle"/>
          </a:ln>
        </p:spPr>
      </p:cxnSp>
      <p:sp>
        <p:nvSpPr>
          <p:cNvPr id="419" name="Google Shape;419;p43"/>
          <p:cNvSpPr/>
          <p:nvPr/>
        </p:nvSpPr>
        <p:spPr>
          <a:xfrm>
            <a:off x="10013025" y="3880692"/>
            <a:ext cx="311700" cy="461700"/>
          </a:xfrm>
          <a:prstGeom prst="downArrow">
            <a:avLst>
              <a:gd fmla="val 50000" name="adj1"/>
              <a:gd fmla="val 50000"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3"/>
          <p:cNvSpPr/>
          <p:nvPr/>
        </p:nvSpPr>
        <p:spPr>
          <a:xfrm>
            <a:off x="12071" y="3350103"/>
            <a:ext cx="5889600" cy="3507900"/>
          </a:xfrm>
          <a:prstGeom prst="wedgeRectCallout">
            <a:avLst>
              <a:gd fmla="val 56810" name="adj1"/>
              <a:gd fmla="val -35559" name="adj2"/>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1" name="Google Shape;421;p43"/>
          <p:cNvPicPr preferRelativeResize="0"/>
          <p:nvPr/>
        </p:nvPicPr>
        <p:blipFill>
          <a:blip r:embed="rId3">
            <a:alphaModFix/>
          </a:blip>
          <a:stretch>
            <a:fillRect/>
          </a:stretch>
        </p:blipFill>
        <p:spPr>
          <a:xfrm>
            <a:off x="170467" y="3592925"/>
            <a:ext cx="5538925" cy="305368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cxnSp>
        <p:nvCxnSpPr>
          <p:cNvPr id="426" name="Google Shape;426;p44"/>
          <p:cNvCxnSpPr/>
          <p:nvPr/>
        </p:nvCxnSpPr>
        <p:spPr>
          <a:xfrm rot="10800000">
            <a:off x="955040" y="4135086"/>
            <a:ext cx="0" cy="1800"/>
          </a:xfrm>
          <a:prstGeom prst="straightConnector1">
            <a:avLst/>
          </a:prstGeom>
          <a:noFill/>
          <a:ln cap="flat" cmpd="sng" w="9525">
            <a:solidFill>
              <a:schemeClr val="accent1"/>
            </a:solidFill>
            <a:prstDash val="solid"/>
            <a:miter lim="800000"/>
            <a:headEnd len="sm" w="sm" type="none"/>
            <a:tailEnd len="sm" w="sm" type="none"/>
          </a:ln>
        </p:spPr>
      </p:cxnSp>
      <p:pic>
        <p:nvPicPr>
          <p:cNvPr id="427" name="Google Shape;427;p44"/>
          <p:cNvPicPr preferRelativeResize="0"/>
          <p:nvPr/>
        </p:nvPicPr>
        <p:blipFill rotWithShape="1">
          <a:blip r:embed="rId3">
            <a:alphaModFix/>
          </a:blip>
          <a:srcRect b="53548" l="0" r="0" t="0"/>
          <a:stretch/>
        </p:blipFill>
        <p:spPr>
          <a:xfrm>
            <a:off x="152390" y="970988"/>
            <a:ext cx="4576775" cy="5765675"/>
          </a:xfrm>
          <a:prstGeom prst="rect">
            <a:avLst/>
          </a:prstGeom>
          <a:noFill/>
          <a:ln>
            <a:noFill/>
          </a:ln>
        </p:spPr>
      </p:pic>
      <p:pic>
        <p:nvPicPr>
          <p:cNvPr id="428" name="Google Shape;428;p44"/>
          <p:cNvPicPr preferRelativeResize="0"/>
          <p:nvPr/>
        </p:nvPicPr>
        <p:blipFill rotWithShape="1">
          <a:blip r:embed="rId4">
            <a:alphaModFix/>
          </a:blip>
          <a:srcRect b="7097" l="0" r="0" t="46451"/>
          <a:stretch/>
        </p:blipFill>
        <p:spPr>
          <a:xfrm>
            <a:off x="7462825" y="970989"/>
            <a:ext cx="4576775" cy="5765675"/>
          </a:xfrm>
          <a:prstGeom prst="rect">
            <a:avLst/>
          </a:prstGeom>
          <a:noFill/>
          <a:ln>
            <a:noFill/>
          </a:ln>
        </p:spPr>
      </p:pic>
      <p:sp>
        <p:nvSpPr>
          <p:cNvPr id="429" name="Google Shape;429;p44"/>
          <p:cNvSpPr txBox="1"/>
          <p:nvPr/>
        </p:nvSpPr>
        <p:spPr>
          <a:xfrm>
            <a:off x="5030550" y="2221063"/>
            <a:ext cx="2130900" cy="2415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0">
                <a:solidFill>
                  <a:srgbClr val="FFFFFF"/>
                </a:solidFill>
              </a:rPr>
              <a:t>?</a:t>
            </a:r>
            <a:endParaRPr sz="20000">
              <a:solidFill>
                <a:srgbClr val="FFFFFF"/>
              </a:solidFill>
            </a:endParaRPr>
          </a:p>
        </p:txBody>
      </p:sp>
      <p:pic>
        <p:nvPicPr>
          <p:cNvPr id="430" name="Google Shape;430;p44"/>
          <p:cNvPicPr preferRelativeResize="0"/>
          <p:nvPr/>
        </p:nvPicPr>
        <p:blipFill>
          <a:blip r:embed="rId5">
            <a:alphaModFix/>
          </a:blip>
          <a:stretch>
            <a:fillRect/>
          </a:stretch>
        </p:blipFill>
        <p:spPr>
          <a:xfrm>
            <a:off x="3738082" y="219668"/>
            <a:ext cx="4715850" cy="872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45"/>
          <p:cNvPicPr preferRelativeResize="0"/>
          <p:nvPr/>
        </p:nvPicPr>
        <p:blipFill rotWithShape="1">
          <a:blip r:embed="rId3">
            <a:alphaModFix/>
          </a:blip>
          <a:srcRect b="49" l="0" r="0" t="59"/>
          <a:stretch/>
        </p:blipFill>
        <p:spPr>
          <a:xfrm>
            <a:off x="1" y="0"/>
            <a:ext cx="10009779" cy="6858000"/>
          </a:xfrm>
          <a:prstGeom prst="rect">
            <a:avLst/>
          </a:prstGeom>
          <a:noFill/>
          <a:ln>
            <a:noFill/>
          </a:ln>
        </p:spPr>
      </p:pic>
      <p:sp>
        <p:nvSpPr>
          <p:cNvPr id="437" name="Google Shape;437;p45"/>
          <p:cNvSpPr/>
          <p:nvPr/>
        </p:nvSpPr>
        <p:spPr>
          <a:xfrm>
            <a:off x="6846700" y="1016825"/>
            <a:ext cx="2587200" cy="406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5"/>
          <p:cNvSpPr/>
          <p:nvPr/>
        </p:nvSpPr>
        <p:spPr>
          <a:xfrm>
            <a:off x="22600" y="3643525"/>
            <a:ext cx="4270800" cy="740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5"/>
          <p:cNvSpPr/>
          <p:nvPr/>
        </p:nvSpPr>
        <p:spPr>
          <a:xfrm>
            <a:off x="10009775" y="0"/>
            <a:ext cx="2434800" cy="5082900"/>
          </a:xfrm>
          <a:prstGeom prst="roundRect">
            <a:avLst>
              <a:gd fmla="val 16667" name="adj"/>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FFFFFF"/>
                </a:solidFill>
                <a:latin typeface="Calibri"/>
                <a:ea typeface="Calibri"/>
                <a:cs typeface="Calibri"/>
                <a:sym typeface="Calibri"/>
              </a:rPr>
              <a:t>Wins</a:t>
            </a:r>
            <a:r>
              <a:rPr lang="en-US" sz="2400">
                <a:solidFill>
                  <a:srgbClr val="FFFFFF"/>
                </a:solidFill>
                <a:latin typeface="Calibri"/>
                <a:ea typeface="Calibri"/>
                <a:cs typeface="Calibri"/>
                <a:sym typeface="Calibri"/>
              </a:rPr>
              <a:t> </a:t>
            </a:r>
            <a:r>
              <a:rPr lang="en-US" sz="2400">
                <a:solidFill>
                  <a:srgbClr val="00FF00"/>
                </a:solidFill>
                <a:latin typeface="Calibri"/>
                <a:ea typeface="Calibri"/>
                <a:cs typeface="Calibri"/>
                <a:sym typeface="Calibri"/>
              </a:rPr>
              <a:t>4821</a:t>
            </a:r>
            <a:endParaRPr sz="2400">
              <a:solidFill>
                <a:srgbClr val="00FF00"/>
              </a:solidFill>
              <a:latin typeface="Calibri"/>
              <a:ea typeface="Calibri"/>
              <a:cs typeface="Calibri"/>
              <a:sym typeface="Calibri"/>
            </a:endParaRPr>
          </a:p>
          <a:p>
            <a:pPr indent="0" lvl="0" marL="0" rtl="0" algn="l">
              <a:spcBef>
                <a:spcPts val="0"/>
              </a:spcBef>
              <a:spcAft>
                <a:spcPts val="0"/>
              </a:spcAft>
              <a:buNone/>
            </a:pPr>
            <a:r>
              <a:rPr b="1" lang="en-US" sz="2400">
                <a:solidFill>
                  <a:srgbClr val="FFFFFF"/>
                </a:solidFill>
                <a:latin typeface="Calibri"/>
                <a:ea typeface="Calibri"/>
                <a:cs typeface="Calibri"/>
                <a:sym typeface="Calibri"/>
              </a:rPr>
              <a:t>Losses</a:t>
            </a:r>
            <a:r>
              <a:rPr lang="en-US" sz="2400">
                <a:solidFill>
                  <a:srgbClr val="FFFFFF"/>
                </a:solidFill>
                <a:latin typeface="Calibri"/>
                <a:ea typeface="Calibri"/>
                <a:cs typeface="Calibri"/>
                <a:sym typeface="Calibri"/>
              </a:rPr>
              <a:t> </a:t>
            </a:r>
            <a:r>
              <a:rPr lang="en-US" sz="2400">
                <a:solidFill>
                  <a:srgbClr val="FF0000"/>
                </a:solidFill>
                <a:latin typeface="Calibri"/>
                <a:ea typeface="Calibri"/>
                <a:cs typeface="Calibri"/>
                <a:sym typeface="Calibri"/>
              </a:rPr>
              <a:t>4073</a:t>
            </a:r>
            <a:endParaRPr sz="2400">
              <a:solidFill>
                <a:srgbClr val="FF0000"/>
              </a:solidFill>
              <a:latin typeface="Calibri"/>
              <a:ea typeface="Calibri"/>
              <a:cs typeface="Calibri"/>
              <a:sym typeface="Calibri"/>
            </a:endParaRPr>
          </a:p>
          <a:p>
            <a:pPr indent="0" lvl="0" marL="0" rtl="0" algn="l">
              <a:spcBef>
                <a:spcPts val="0"/>
              </a:spcBef>
              <a:spcAft>
                <a:spcPts val="0"/>
              </a:spcAft>
              <a:buNone/>
            </a:pPr>
            <a:r>
              <a:rPr b="1" lang="en-US" sz="2400">
                <a:solidFill>
                  <a:srgbClr val="FFFFFF"/>
                </a:solidFill>
                <a:latin typeface="Calibri"/>
                <a:ea typeface="Calibri"/>
                <a:cs typeface="Calibri"/>
                <a:sym typeface="Calibri"/>
              </a:rPr>
              <a:t>WinRate</a:t>
            </a:r>
            <a:r>
              <a:rPr lang="en-US" sz="2400">
                <a:solidFill>
                  <a:srgbClr val="FFFFFF"/>
                </a:solidFill>
                <a:latin typeface="Calibri"/>
                <a:ea typeface="Calibri"/>
                <a:cs typeface="Calibri"/>
                <a:sym typeface="Calibri"/>
              </a:rPr>
              <a:t> 53.72</a:t>
            </a:r>
            <a:endParaRPr sz="2400">
              <a:solidFill>
                <a:srgbClr val="FFFFFF"/>
              </a:solidFill>
              <a:latin typeface="Calibri"/>
              <a:ea typeface="Calibri"/>
              <a:cs typeface="Calibri"/>
              <a:sym typeface="Calibri"/>
            </a:endParaRPr>
          </a:p>
          <a:p>
            <a:pPr indent="0" lvl="0" marL="0" rtl="0" algn="l">
              <a:spcBef>
                <a:spcPts val="0"/>
              </a:spcBef>
              <a:spcAft>
                <a:spcPts val="0"/>
              </a:spcAft>
              <a:buNone/>
            </a:pPr>
            <a:r>
              <a:rPr b="1" lang="en-US" sz="2400">
                <a:solidFill>
                  <a:srgbClr val="FFFFFF"/>
                </a:solidFill>
                <a:latin typeface="Calibri"/>
                <a:ea typeface="Calibri"/>
                <a:cs typeface="Calibri"/>
                <a:sym typeface="Calibri"/>
              </a:rPr>
              <a:t>SoloMMR </a:t>
            </a:r>
            <a:r>
              <a:rPr lang="en-US" sz="2400">
                <a:solidFill>
                  <a:srgbClr val="FFFFFF"/>
                </a:solidFill>
                <a:latin typeface="Calibri"/>
                <a:ea typeface="Calibri"/>
                <a:cs typeface="Calibri"/>
                <a:sym typeface="Calibri"/>
              </a:rPr>
              <a:t>7895</a:t>
            </a:r>
            <a:endParaRPr sz="2400">
              <a:solidFill>
                <a:srgbClr val="FFFFFF"/>
              </a:solidFill>
              <a:latin typeface="Calibri"/>
              <a:ea typeface="Calibri"/>
              <a:cs typeface="Calibri"/>
              <a:sym typeface="Calibri"/>
            </a:endParaRPr>
          </a:p>
          <a:p>
            <a:pPr indent="0" lvl="0" marL="0" rtl="0" algn="l">
              <a:spcBef>
                <a:spcPts val="0"/>
              </a:spcBef>
              <a:spcAft>
                <a:spcPts val="0"/>
              </a:spcAft>
              <a:buNone/>
            </a:pPr>
            <a:r>
              <a:t/>
            </a:r>
            <a:endParaRPr sz="2400">
              <a:solidFill>
                <a:srgbClr val="FFFFFF"/>
              </a:solidFill>
              <a:latin typeface="Calibri"/>
              <a:ea typeface="Calibri"/>
              <a:cs typeface="Calibri"/>
              <a:sym typeface="Calibri"/>
            </a:endParaRPr>
          </a:p>
          <a:p>
            <a:pPr indent="0" lvl="0" marL="0" rtl="0" algn="l">
              <a:spcBef>
                <a:spcPts val="0"/>
              </a:spcBef>
              <a:spcAft>
                <a:spcPts val="0"/>
              </a:spcAft>
              <a:buNone/>
            </a:pPr>
            <a:r>
              <a:t/>
            </a:r>
            <a:endParaRPr sz="2400">
              <a:solidFill>
                <a:srgbClr val="FFFFFF"/>
              </a:solidFill>
              <a:latin typeface="Calibri"/>
              <a:ea typeface="Calibri"/>
              <a:cs typeface="Calibri"/>
              <a:sym typeface="Calibri"/>
            </a:endParaRPr>
          </a:p>
          <a:p>
            <a:pPr indent="0" lvl="0" marL="0" rtl="0" algn="l">
              <a:spcBef>
                <a:spcPts val="0"/>
              </a:spcBef>
              <a:spcAft>
                <a:spcPts val="0"/>
              </a:spcAft>
              <a:buNone/>
            </a:pPr>
            <a:r>
              <a:rPr lang="en-US" sz="2400">
                <a:solidFill>
                  <a:srgbClr val="FFFFFF"/>
                </a:solidFill>
                <a:latin typeface="Calibri"/>
                <a:ea typeface="Calibri"/>
                <a:cs typeface="Calibri"/>
                <a:sym typeface="Calibri"/>
              </a:rPr>
              <a:t>List of heros</a:t>
            </a:r>
            <a:endParaRPr sz="2400">
              <a:solidFill>
                <a:srgbClr val="FFFFFF"/>
              </a:solidFill>
              <a:latin typeface="Calibri"/>
              <a:ea typeface="Calibri"/>
              <a:cs typeface="Calibri"/>
              <a:sym typeface="Calibri"/>
            </a:endParaRPr>
          </a:p>
          <a:p>
            <a:pPr indent="0" lvl="0" marL="0" rtl="0" algn="l">
              <a:spcBef>
                <a:spcPts val="0"/>
              </a:spcBef>
              <a:spcAft>
                <a:spcPts val="0"/>
              </a:spcAft>
              <a:buNone/>
            </a:pPr>
            <a:r>
              <a:rPr lang="en-US" sz="2400">
                <a:solidFill>
                  <a:srgbClr val="FFFFFF"/>
                </a:solidFill>
                <a:latin typeface="Calibri"/>
                <a:ea typeface="Calibri"/>
                <a:cs typeface="Calibri"/>
                <a:sym typeface="Calibri"/>
              </a:rPr>
              <a:t>{</a:t>
            </a:r>
            <a:endParaRPr sz="2400">
              <a:solidFill>
                <a:srgbClr val="FFFFFF"/>
              </a:solidFill>
              <a:latin typeface="Calibri"/>
              <a:ea typeface="Calibri"/>
              <a:cs typeface="Calibri"/>
              <a:sym typeface="Calibri"/>
            </a:endParaRPr>
          </a:p>
          <a:p>
            <a:pPr indent="0" lvl="0" marL="0" rtl="0" algn="l">
              <a:spcBef>
                <a:spcPts val="0"/>
              </a:spcBef>
              <a:spcAft>
                <a:spcPts val="0"/>
              </a:spcAft>
              <a:buNone/>
            </a:pPr>
            <a:r>
              <a:rPr b="1" lang="en-US" sz="2400">
                <a:solidFill>
                  <a:srgbClr val="FFFFFF"/>
                </a:solidFill>
                <a:latin typeface="Calibri"/>
                <a:ea typeface="Calibri"/>
                <a:cs typeface="Calibri"/>
                <a:sym typeface="Calibri"/>
              </a:rPr>
              <a:t>Invoker</a:t>
            </a:r>
            <a:endParaRPr b="1" sz="2400">
              <a:solidFill>
                <a:srgbClr val="FFFFFF"/>
              </a:solidFill>
              <a:latin typeface="Calibri"/>
              <a:ea typeface="Calibri"/>
              <a:cs typeface="Calibri"/>
              <a:sym typeface="Calibri"/>
            </a:endParaRPr>
          </a:p>
          <a:p>
            <a:pPr indent="0" lvl="0" marL="0" rtl="0" algn="l">
              <a:spcBef>
                <a:spcPts val="0"/>
              </a:spcBef>
              <a:spcAft>
                <a:spcPts val="0"/>
              </a:spcAft>
              <a:buNone/>
            </a:pPr>
            <a:r>
              <a:rPr b="1" lang="en-US" sz="2400">
                <a:solidFill>
                  <a:srgbClr val="FFFFFF"/>
                </a:solidFill>
                <a:latin typeface="Calibri"/>
                <a:ea typeface="Calibri"/>
                <a:cs typeface="Calibri"/>
                <a:sym typeface="Calibri"/>
              </a:rPr>
              <a:t>Matches</a:t>
            </a:r>
            <a:r>
              <a:rPr lang="en-US" sz="2400">
                <a:solidFill>
                  <a:srgbClr val="FFFFFF"/>
                </a:solidFill>
                <a:latin typeface="Calibri"/>
                <a:ea typeface="Calibri"/>
                <a:cs typeface="Calibri"/>
                <a:sym typeface="Calibri"/>
              </a:rPr>
              <a:t> 641</a:t>
            </a:r>
            <a:endParaRPr sz="2400">
              <a:solidFill>
                <a:srgbClr val="FFFFFF"/>
              </a:solidFill>
              <a:latin typeface="Calibri"/>
              <a:ea typeface="Calibri"/>
              <a:cs typeface="Calibri"/>
              <a:sym typeface="Calibri"/>
            </a:endParaRPr>
          </a:p>
          <a:p>
            <a:pPr indent="0" lvl="0" marL="0" rtl="0" algn="l">
              <a:spcBef>
                <a:spcPts val="0"/>
              </a:spcBef>
              <a:spcAft>
                <a:spcPts val="0"/>
              </a:spcAft>
              <a:buNone/>
            </a:pPr>
            <a:r>
              <a:rPr b="1" lang="en-US" sz="2400">
                <a:solidFill>
                  <a:srgbClr val="FFFFFF"/>
                </a:solidFill>
                <a:latin typeface="Calibri"/>
                <a:ea typeface="Calibri"/>
                <a:cs typeface="Calibri"/>
                <a:sym typeface="Calibri"/>
              </a:rPr>
              <a:t>Win</a:t>
            </a:r>
            <a:r>
              <a:rPr lang="en-US" sz="2400">
                <a:solidFill>
                  <a:srgbClr val="FFFFFF"/>
                </a:solidFill>
                <a:latin typeface="Calibri"/>
                <a:ea typeface="Calibri"/>
                <a:cs typeface="Calibri"/>
                <a:sym typeface="Calibri"/>
              </a:rPr>
              <a:t> 54.13</a:t>
            </a:r>
            <a:endParaRPr sz="2400">
              <a:solidFill>
                <a:srgbClr val="FFFFFF"/>
              </a:solidFill>
              <a:latin typeface="Calibri"/>
              <a:ea typeface="Calibri"/>
              <a:cs typeface="Calibri"/>
              <a:sym typeface="Calibri"/>
            </a:endParaRPr>
          </a:p>
          <a:p>
            <a:pPr indent="0" lvl="0" marL="0" rtl="0" algn="l">
              <a:spcBef>
                <a:spcPts val="0"/>
              </a:spcBef>
              <a:spcAft>
                <a:spcPts val="0"/>
              </a:spcAft>
              <a:buNone/>
            </a:pPr>
            <a:r>
              <a:rPr b="1" lang="en-US" sz="2400">
                <a:solidFill>
                  <a:srgbClr val="FFFFFF"/>
                </a:solidFill>
                <a:latin typeface="Calibri"/>
                <a:ea typeface="Calibri"/>
                <a:cs typeface="Calibri"/>
                <a:sym typeface="Calibri"/>
              </a:rPr>
              <a:t>KDA </a:t>
            </a:r>
            <a:r>
              <a:rPr lang="en-US" sz="2400">
                <a:solidFill>
                  <a:srgbClr val="FFFFFF"/>
                </a:solidFill>
                <a:latin typeface="Calibri"/>
                <a:ea typeface="Calibri"/>
                <a:cs typeface="Calibri"/>
                <a:sym typeface="Calibri"/>
              </a:rPr>
              <a:t>4.03</a:t>
            </a:r>
            <a:endParaRPr sz="2400">
              <a:solidFill>
                <a:srgbClr val="FFFFFF"/>
              </a:solidFill>
              <a:latin typeface="Calibri"/>
              <a:ea typeface="Calibri"/>
              <a:cs typeface="Calibri"/>
              <a:sym typeface="Calibri"/>
            </a:endParaRPr>
          </a:p>
          <a:p>
            <a:pPr indent="0" lvl="0" marL="0" rtl="0" algn="l">
              <a:spcBef>
                <a:spcPts val="0"/>
              </a:spcBef>
              <a:spcAft>
                <a:spcPts val="0"/>
              </a:spcAft>
              <a:buNone/>
            </a:pPr>
            <a:r>
              <a:rPr lang="en-US" sz="2400">
                <a:solidFill>
                  <a:srgbClr val="FFFFFF"/>
                </a:solidFill>
                <a:latin typeface="Calibri"/>
                <a:ea typeface="Calibri"/>
                <a:cs typeface="Calibri"/>
                <a:sym typeface="Calibri"/>
              </a:rPr>
              <a:t>}</a:t>
            </a:r>
            <a:endParaRPr sz="2400">
              <a:solidFill>
                <a:srgbClr val="FFFFFF"/>
              </a:solidFill>
              <a:latin typeface="Calibri"/>
              <a:ea typeface="Calibri"/>
              <a:cs typeface="Calibri"/>
              <a:sym typeface="Calibri"/>
            </a:endParaRPr>
          </a:p>
          <a:p>
            <a:pPr indent="0" lvl="0" marL="0" rtl="0" algn="l">
              <a:spcBef>
                <a:spcPts val="0"/>
              </a:spcBef>
              <a:spcAft>
                <a:spcPts val="0"/>
              </a:spcAft>
              <a:buNone/>
            </a:pPr>
            <a:r>
              <a:t/>
            </a:r>
            <a:endParaRPr sz="2400">
              <a:solidFill>
                <a:srgbClr val="FFFFFF"/>
              </a:solidFill>
              <a:latin typeface="Calibri"/>
              <a:ea typeface="Calibri"/>
              <a:cs typeface="Calibri"/>
              <a:sym typeface="Calibri"/>
            </a:endParaRPr>
          </a:p>
          <a:p>
            <a:pPr indent="0" lvl="0" marL="0" rtl="0" algn="l">
              <a:spcBef>
                <a:spcPts val="0"/>
              </a:spcBef>
              <a:spcAft>
                <a:spcPts val="0"/>
              </a:spcAft>
              <a:buNone/>
            </a:pPr>
            <a:r>
              <a:t/>
            </a:r>
            <a:endParaRPr sz="2400">
              <a:solidFill>
                <a:srgbClr val="FFFFFF"/>
              </a:solidFill>
              <a:latin typeface="Calibri"/>
              <a:ea typeface="Calibri"/>
              <a:cs typeface="Calibri"/>
              <a:sym typeface="Calibri"/>
            </a:endParaRPr>
          </a:p>
          <a:p>
            <a:pPr indent="0" lvl="0" marL="0" rtl="0" algn="l">
              <a:spcBef>
                <a:spcPts val="0"/>
              </a:spcBef>
              <a:spcAft>
                <a:spcPts val="0"/>
              </a:spcAft>
              <a:buNone/>
            </a:pPr>
            <a:r>
              <a:t/>
            </a:r>
            <a:endParaRPr sz="2400">
              <a:solidFill>
                <a:srgbClr val="FFFFFF"/>
              </a:solidFill>
              <a:latin typeface="Calibri"/>
              <a:ea typeface="Calibri"/>
              <a:cs typeface="Calibri"/>
              <a:sym typeface="Calibri"/>
            </a:endParaRPr>
          </a:p>
          <a:p>
            <a:pPr indent="0" lvl="0" marL="0" rtl="0" algn="l">
              <a:spcBef>
                <a:spcPts val="0"/>
              </a:spcBef>
              <a:spcAft>
                <a:spcPts val="0"/>
              </a:spcAft>
              <a:buNone/>
            </a:pPr>
            <a:r>
              <a:t/>
            </a:r>
            <a:endParaRPr sz="2400">
              <a:solidFill>
                <a:srgbClr val="FFFFFF"/>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6"/>
          <p:cNvSpPr txBox="1"/>
          <p:nvPr/>
        </p:nvSpPr>
        <p:spPr>
          <a:xfrm>
            <a:off x="195242" y="270249"/>
            <a:ext cx="2802900" cy="461700"/>
          </a:xfrm>
          <a:prstGeom prst="rect">
            <a:avLst/>
          </a:prstGeom>
          <a:solidFill>
            <a:schemeClr val="dk1">
              <a:alpha val="49800"/>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D8D8D8"/>
                </a:solidFill>
                <a:latin typeface="Calibri"/>
                <a:ea typeface="Calibri"/>
                <a:cs typeface="Calibri"/>
                <a:sym typeface="Calibri"/>
              </a:rPr>
              <a:t>Data mining</a:t>
            </a:r>
            <a:endParaRPr/>
          </a:p>
        </p:txBody>
      </p:sp>
      <p:sp>
        <p:nvSpPr>
          <p:cNvPr id="446" name="Google Shape;446;p46"/>
          <p:cNvSpPr/>
          <p:nvPr/>
        </p:nvSpPr>
        <p:spPr>
          <a:xfrm>
            <a:off x="343575" y="948950"/>
            <a:ext cx="5304300" cy="623400"/>
          </a:xfrm>
          <a:prstGeom prst="roundRect">
            <a:avLst>
              <a:gd fmla="val 16667" name="adj"/>
            </a:avLst>
          </a:prstGeom>
          <a:solidFill>
            <a:srgbClr val="274E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Match INFO</a:t>
            </a:r>
            <a:endParaRPr sz="2400">
              <a:solidFill>
                <a:srgbClr val="FFFFFF"/>
              </a:solidFill>
              <a:latin typeface="Calibri"/>
              <a:ea typeface="Calibri"/>
              <a:cs typeface="Calibri"/>
              <a:sym typeface="Calibri"/>
            </a:endParaRPr>
          </a:p>
        </p:txBody>
      </p:sp>
      <p:sp>
        <p:nvSpPr>
          <p:cNvPr id="447" name="Google Shape;447;p46"/>
          <p:cNvSpPr/>
          <p:nvPr/>
        </p:nvSpPr>
        <p:spPr>
          <a:xfrm>
            <a:off x="6082575" y="948950"/>
            <a:ext cx="5304300" cy="623400"/>
          </a:xfrm>
          <a:prstGeom prst="roundRect">
            <a:avLst>
              <a:gd fmla="val 16667" name="adj"/>
            </a:avLst>
          </a:prstGeom>
          <a:solidFill>
            <a:srgbClr val="274E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Player INFO</a:t>
            </a:r>
            <a:endParaRPr sz="2400">
              <a:solidFill>
                <a:srgbClr val="FFFFFF"/>
              </a:solidFill>
              <a:latin typeface="Calibri"/>
              <a:ea typeface="Calibri"/>
              <a:cs typeface="Calibri"/>
              <a:sym typeface="Calibri"/>
            </a:endParaRPr>
          </a:p>
        </p:txBody>
      </p:sp>
      <p:sp>
        <p:nvSpPr>
          <p:cNvPr id="448" name="Google Shape;448;p46"/>
          <p:cNvSpPr/>
          <p:nvPr/>
        </p:nvSpPr>
        <p:spPr>
          <a:xfrm>
            <a:off x="343575" y="1870513"/>
            <a:ext cx="2434800" cy="623400"/>
          </a:xfrm>
          <a:prstGeom prst="round2SameRect">
            <a:avLst>
              <a:gd fmla="val 16667" name="adj1"/>
              <a:gd fmla="val 0" name="adj2"/>
            </a:avLst>
          </a:prstGeom>
          <a:solidFill>
            <a:srgbClr val="783F0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opendota.api</a:t>
            </a:r>
            <a:endParaRPr sz="2400">
              <a:solidFill>
                <a:srgbClr val="FFFFFF"/>
              </a:solidFill>
              <a:latin typeface="Calibri"/>
              <a:ea typeface="Calibri"/>
              <a:cs typeface="Calibri"/>
              <a:sym typeface="Calibri"/>
            </a:endParaRPr>
          </a:p>
        </p:txBody>
      </p:sp>
      <p:sp>
        <p:nvSpPr>
          <p:cNvPr id="449" name="Google Shape;449;p46"/>
          <p:cNvSpPr/>
          <p:nvPr/>
        </p:nvSpPr>
        <p:spPr>
          <a:xfrm>
            <a:off x="8951625" y="1870525"/>
            <a:ext cx="2434800" cy="623400"/>
          </a:xfrm>
          <a:prstGeom prst="round2SameRect">
            <a:avLst>
              <a:gd fmla="val 16667" name="adj1"/>
              <a:gd fmla="val 0" name="adj2"/>
            </a:avLst>
          </a:prstGeom>
          <a:solidFill>
            <a:srgbClr val="783F0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dotabuff.com</a:t>
            </a:r>
            <a:endParaRPr sz="2400">
              <a:solidFill>
                <a:srgbClr val="FFFFFF"/>
              </a:solidFill>
              <a:latin typeface="Calibri"/>
              <a:ea typeface="Calibri"/>
              <a:cs typeface="Calibri"/>
              <a:sym typeface="Calibri"/>
            </a:endParaRPr>
          </a:p>
        </p:txBody>
      </p:sp>
      <p:sp>
        <p:nvSpPr>
          <p:cNvPr id="450" name="Google Shape;450;p46"/>
          <p:cNvSpPr/>
          <p:nvPr/>
        </p:nvSpPr>
        <p:spPr>
          <a:xfrm>
            <a:off x="3212925" y="2988600"/>
            <a:ext cx="2434800" cy="880800"/>
          </a:xfrm>
          <a:prstGeom prst="roundRect">
            <a:avLst>
              <a:gd fmla="val 16667" name="adj"/>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matchID.json</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(matchInfo list)</a:t>
            </a:r>
            <a:endParaRPr sz="2400">
              <a:solidFill>
                <a:srgbClr val="FFFFFF"/>
              </a:solidFill>
              <a:latin typeface="Calibri"/>
              <a:ea typeface="Calibri"/>
              <a:cs typeface="Calibri"/>
              <a:sym typeface="Calibri"/>
            </a:endParaRPr>
          </a:p>
        </p:txBody>
      </p:sp>
      <p:sp>
        <p:nvSpPr>
          <p:cNvPr id="451" name="Google Shape;451;p46"/>
          <p:cNvSpPr/>
          <p:nvPr/>
        </p:nvSpPr>
        <p:spPr>
          <a:xfrm>
            <a:off x="6082263" y="2988600"/>
            <a:ext cx="2434800" cy="880800"/>
          </a:xfrm>
          <a:prstGeom prst="rect">
            <a:avLst/>
          </a:prstGeom>
          <a:solidFill>
            <a:srgbClr val="0737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getPlayersID</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fromMatch.py</a:t>
            </a:r>
            <a:endParaRPr sz="2400">
              <a:solidFill>
                <a:srgbClr val="FFFFFF"/>
              </a:solidFill>
              <a:latin typeface="Calibri"/>
              <a:ea typeface="Calibri"/>
              <a:cs typeface="Calibri"/>
              <a:sym typeface="Calibri"/>
            </a:endParaRPr>
          </a:p>
        </p:txBody>
      </p:sp>
      <p:sp>
        <p:nvSpPr>
          <p:cNvPr id="452" name="Google Shape;452;p46"/>
          <p:cNvSpPr/>
          <p:nvPr/>
        </p:nvSpPr>
        <p:spPr>
          <a:xfrm>
            <a:off x="8951625" y="2988900"/>
            <a:ext cx="2434800" cy="880800"/>
          </a:xfrm>
          <a:prstGeom prst="rect">
            <a:avLst/>
          </a:prstGeom>
          <a:solidFill>
            <a:srgbClr val="1155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getPlayersInfo.py</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(web scraper)</a:t>
            </a:r>
            <a:endParaRPr sz="2400">
              <a:solidFill>
                <a:srgbClr val="FFFFFF"/>
              </a:solidFill>
              <a:latin typeface="Calibri"/>
              <a:ea typeface="Calibri"/>
              <a:cs typeface="Calibri"/>
              <a:sym typeface="Calibri"/>
            </a:endParaRPr>
          </a:p>
        </p:txBody>
      </p:sp>
      <p:sp>
        <p:nvSpPr>
          <p:cNvPr id="453" name="Google Shape;453;p46"/>
          <p:cNvSpPr/>
          <p:nvPr/>
        </p:nvSpPr>
        <p:spPr>
          <a:xfrm>
            <a:off x="343575" y="2988598"/>
            <a:ext cx="2434800" cy="880800"/>
          </a:xfrm>
          <a:prstGeom prst="rect">
            <a:avLst/>
          </a:prstGeom>
          <a:solidFill>
            <a:srgbClr val="0737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getMatchesList.py</a:t>
            </a:r>
            <a:endParaRPr sz="2400">
              <a:solidFill>
                <a:srgbClr val="FFFFFF"/>
              </a:solidFill>
              <a:latin typeface="Calibri"/>
              <a:ea typeface="Calibri"/>
              <a:cs typeface="Calibri"/>
              <a:sym typeface="Calibri"/>
            </a:endParaRPr>
          </a:p>
        </p:txBody>
      </p:sp>
      <p:sp>
        <p:nvSpPr>
          <p:cNvPr id="454" name="Google Shape;454;p46"/>
          <p:cNvSpPr/>
          <p:nvPr/>
        </p:nvSpPr>
        <p:spPr>
          <a:xfrm>
            <a:off x="3212925" y="4364085"/>
            <a:ext cx="2434800" cy="880800"/>
          </a:xfrm>
          <a:prstGeom prst="rect">
            <a:avLst/>
          </a:prstGeom>
          <a:solidFill>
            <a:srgbClr val="0737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getMatchInfo.py</a:t>
            </a:r>
            <a:endParaRPr sz="2400">
              <a:solidFill>
                <a:srgbClr val="FFFFFF"/>
              </a:solidFill>
              <a:latin typeface="Calibri"/>
              <a:ea typeface="Calibri"/>
              <a:cs typeface="Calibri"/>
              <a:sym typeface="Calibri"/>
            </a:endParaRPr>
          </a:p>
        </p:txBody>
      </p:sp>
      <p:sp>
        <p:nvSpPr>
          <p:cNvPr id="455" name="Google Shape;455;p46"/>
          <p:cNvSpPr/>
          <p:nvPr/>
        </p:nvSpPr>
        <p:spPr>
          <a:xfrm>
            <a:off x="343575" y="4364075"/>
            <a:ext cx="2434800" cy="880800"/>
          </a:xfrm>
          <a:prstGeom prst="roundRect">
            <a:avLst>
              <a:gd fmla="val 16667" name="adj"/>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matchesList.json</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(matchesID list)</a:t>
            </a:r>
            <a:endParaRPr sz="2400">
              <a:solidFill>
                <a:srgbClr val="FFFFFF"/>
              </a:solidFill>
              <a:latin typeface="Calibri"/>
              <a:ea typeface="Calibri"/>
              <a:cs typeface="Calibri"/>
              <a:sym typeface="Calibri"/>
            </a:endParaRPr>
          </a:p>
        </p:txBody>
      </p:sp>
      <p:sp>
        <p:nvSpPr>
          <p:cNvPr id="456" name="Google Shape;456;p46"/>
          <p:cNvSpPr/>
          <p:nvPr/>
        </p:nvSpPr>
        <p:spPr>
          <a:xfrm>
            <a:off x="6082263" y="4364075"/>
            <a:ext cx="2434800" cy="880800"/>
          </a:xfrm>
          <a:prstGeom prst="roundRect">
            <a:avLst>
              <a:gd fmla="val 16667" name="adj"/>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players.id</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(playersID list)</a:t>
            </a:r>
            <a:endParaRPr sz="2400">
              <a:solidFill>
                <a:srgbClr val="FFFFFF"/>
              </a:solidFill>
              <a:latin typeface="Calibri"/>
              <a:ea typeface="Calibri"/>
              <a:cs typeface="Calibri"/>
              <a:sym typeface="Calibri"/>
            </a:endParaRPr>
          </a:p>
        </p:txBody>
      </p:sp>
      <p:sp>
        <p:nvSpPr>
          <p:cNvPr id="457" name="Google Shape;457;p46"/>
          <p:cNvSpPr/>
          <p:nvPr/>
        </p:nvSpPr>
        <p:spPr>
          <a:xfrm>
            <a:off x="8951613" y="4353400"/>
            <a:ext cx="2434800" cy="880800"/>
          </a:xfrm>
          <a:prstGeom prst="roundRect">
            <a:avLst>
              <a:gd fmla="val 16667" name="adj"/>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playerID.json</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(playerInfo list)</a:t>
            </a:r>
            <a:endParaRPr sz="2400">
              <a:solidFill>
                <a:srgbClr val="FFFFFF"/>
              </a:solidFill>
              <a:latin typeface="Calibri"/>
              <a:ea typeface="Calibri"/>
              <a:cs typeface="Calibri"/>
              <a:sym typeface="Calibri"/>
            </a:endParaRPr>
          </a:p>
        </p:txBody>
      </p:sp>
      <p:sp>
        <p:nvSpPr>
          <p:cNvPr id="458" name="Google Shape;458;p46"/>
          <p:cNvSpPr/>
          <p:nvPr/>
        </p:nvSpPr>
        <p:spPr>
          <a:xfrm>
            <a:off x="1405125" y="3885892"/>
            <a:ext cx="311700" cy="461700"/>
          </a:xfrm>
          <a:prstGeom prst="downArrow">
            <a:avLst>
              <a:gd fmla="val 50000" name="adj1"/>
              <a:gd fmla="val 50000"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9" name="Google Shape;459;p46"/>
          <p:cNvCxnSpPr>
            <a:stCxn id="448" idx="0"/>
            <a:endCxn id="454" idx="1"/>
          </p:cNvCxnSpPr>
          <p:nvPr/>
        </p:nvCxnSpPr>
        <p:spPr>
          <a:xfrm>
            <a:off x="2778375" y="2182213"/>
            <a:ext cx="434700" cy="2622300"/>
          </a:xfrm>
          <a:prstGeom prst="curvedConnector3">
            <a:avLst>
              <a:gd fmla="val 49983" name="adj1"/>
            </a:avLst>
          </a:prstGeom>
          <a:noFill/>
          <a:ln cap="flat" cmpd="sng" w="19050">
            <a:solidFill>
              <a:srgbClr val="FFFFFF"/>
            </a:solidFill>
            <a:prstDash val="dash"/>
            <a:round/>
            <a:headEnd len="med" w="med" type="none"/>
            <a:tailEnd len="med" w="med" type="triangle"/>
          </a:ln>
        </p:spPr>
      </p:cxnSp>
      <p:cxnSp>
        <p:nvCxnSpPr>
          <p:cNvPr id="460" name="Google Shape;460;p46"/>
          <p:cNvCxnSpPr>
            <a:stCxn id="448" idx="1"/>
            <a:endCxn id="453" idx="0"/>
          </p:cNvCxnSpPr>
          <p:nvPr/>
        </p:nvCxnSpPr>
        <p:spPr>
          <a:xfrm flipH="1" rot="-5400000">
            <a:off x="1313925" y="2740963"/>
            <a:ext cx="494700" cy="600"/>
          </a:xfrm>
          <a:prstGeom prst="curvedConnector3">
            <a:avLst>
              <a:gd fmla="val 50000" name="adj1"/>
            </a:avLst>
          </a:prstGeom>
          <a:noFill/>
          <a:ln cap="flat" cmpd="sng" w="19050">
            <a:solidFill>
              <a:srgbClr val="FFFFFF"/>
            </a:solidFill>
            <a:prstDash val="dash"/>
            <a:round/>
            <a:headEnd len="med" w="med" type="none"/>
            <a:tailEnd len="med" w="med" type="triangle"/>
          </a:ln>
        </p:spPr>
      </p:cxnSp>
      <p:cxnSp>
        <p:nvCxnSpPr>
          <p:cNvPr id="461" name="Google Shape;461;p46"/>
          <p:cNvCxnSpPr>
            <a:stCxn id="455" idx="3"/>
            <a:endCxn id="454" idx="1"/>
          </p:cNvCxnSpPr>
          <p:nvPr/>
        </p:nvCxnSpPr>
        <p:spPr>
          <a:xfrm>
            <a:off x="2778375" y="4804475"/>
            <a:ext cx="434700" cy="600"/>
          </a:xfrm>
          <a:prstGeom prst="curvedConnector3">
            <a:avLst>
              <a:gd fmla="val 49983" name="adj1"/>
            </a:avLst>
          </a:prstGeom>
          <a:noFill/>
          <a:ln cap="flat" cmpd="sng" w="19050">
            <a:solidFill>
              <a:srgbClr val="FFFFFF"/>
            </a:solidFill>
            <a:prstDash val="dash"/>
            <a:round/>
            <a:headEnd len="med" w="med" type="none"/>
            <a:tailEnd len="med" w="med" type="triangle"/>
          </a:ln>
        </p:spPr>
      </p:cxnSp>
      <p:sp>
        <p:nvSpPr>
          <p:cNvPr id="462" name="Google Shape;462;p46"/>
          <p:cNvSpPr/>
          <p:nvPr/>
        </p:nvSpPr>
        <p:spPr>
          <a:xfrm flipH="1" rot="10800000">
            <a:off x="4274625" y="3880694"/>
            <a:ext cx="311700" cy="461700"/>
          </a:xfrm>
          <a:prstGeom prst="downArrow">
            <a:avLst>
              <a:gd fmla="val 50000" name="adj1"/>
              <a:gd fmla="val 50000"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 name="Google Shape;463;p46"/>
          <p:cNvCxnSpPr>
            <a:stCxn id="450" idx="3"/>
            <a:endCxn id="451" idx="1"/>
          </p:cNvCxnSpPr>
          <p:nvPr/>
        </p:nvCxnSpPr>
        <p:spPr>
          <a:xfrm>
            <a:off x="5647725" y="3429000"/>
            <a:ext cx="434400" cy="600"/>
          </a:xfrm>
          <a:prstGeom prst="curvedConnector3">
            <a:avLst>
              <a:gd fmla="val 50016" name="adj1"/>
            </a:avLst>
          </a:prstGeom>
          <a:noFill/>
          <a:ln cap="flat" cmpd="sng" w="19050">
            <a:solidFill>
              <a:srgbClr val="FFFFFF"/>
            </a:solidFill>
            <a:prstDash val="dash"/>
            <a:round/>
            <a:headEnd len="med" w="med" type="none"/>
            <a:tailEnd len="med" w="med" type="triangle"/>
          </a:ln>
        </p:spPr>
      </p:cxnSp>
      <p:sp>
        <p:nvSpPr>
          <p:cNvPr id="464" name="Google Shape;464;p46"/>
          <p:cNvSpPr/>
          <p:nvPr/>
        </p:nvSpPr>
        <p:spPr>
          <a:xfrm>
            <a:off x="7144125" y="3880692"/>
            <a:ext cx="311700" cy="461700"/>
          </a:xfrm>
          <a:prstGeom prst="downArrow">
            <a:avLst>
              <a:gd fmla="val 50000" name="adj1"/>
              <a:gd fmla="val 50000"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5" name="Google Shape;465;p46"/>
          <p:cNvCxnSpPr>
            <a:stCxn id="456" idx="3"/>
            <a:endCxn id="452" idx="1"/>
          </p:cNvCxnSpPr>
          <p:nvPr/>
        </p:nvCxnSpPr>
        <p:spPr>
          <a:xfrm flipH="1" rot="10800000">
            <a:off x="8517063" y="3429275"/>
            <a:ext cx="434700" cy="1375200"/>
          </a:xfrm>
          <a:prstGeom prst="curvedConnector3">
            <a:avLst>
              <a:gd fmla="val 49984" name="adj1"/>
            </a:avLst>
          </a:prstGeom>
          <a:noFill/>
          <a:ln cap="flat" cmpd="sng" w="19050">
            <a:solidFill>
              <a:srgbClr val="FFFFFF"/>
            </a:solidFill>
            <a:prstDash val="dash"/>
            <a:round/>
            <a:headEnd len="med" w="med" type="none"/>
            <a:tailEnd len="med" w="med" type="triangle"/>
          </a:ln>
        </p:spPr>
      </p:cxnSp>
      <p:cxnSp>
        <p:nvCxnSpPr>
          <p:cNvPr id="466" name="Google Shape;466;p46"/>
          <p:cNvCxnSpPr>
            <a:stCxn id="449" idx="1"/>
            <a:endCxn id="452" idx="0"/>
          </p:cNvCxnSpPr>
          <p:nvPr/>
        </p:nvCxnSpPr>
        <p:spPr>
          <a:xfrm flipH="1" rot="-5400000">
            <a:off x="9921825" y="2741125"/>
            <a:ext cx="495000" cy="600"/>
          </a:xfrm>
          <a:prstGeom prst="curvedConnector3">
            <a:avLst>
              <a:gd fmla="val 49999" name="adj1"/>
            </a:avLst>
          </a:prstGeom>
          <a:noFill/>
          <a:ln cap="flat" cmpd="sng" w="19050">
            <a:solidFill>
              <a:srgbClr val="FFFFFF"/>
            </a:solidFill>
            <a:prstDash val="dash"/>
            <a:round/>
            <a:headEnd len="med" w="med" type="none"/>
            <a:tailEnd len="med" w="med" type="triangle"/>
          </a:ln>
        </p:spPr>
      </p:cxnSp>
      <p:sp>
        <p:nvSpPr>
          <p:cNvPr id="467" name="Google Shape;467;p46"/>
          <p:cNvSpPr/>
          <p:nvPr/>
        </p:nvSpPr>
        <p:spPr>
          <a:xfrm>
            <a:off x="10013025" y="3880692"/>
            <a:ext cx="311700" cy="461700"/>
          </a:xfrm>
          <a:prstGeom prst="downArrow">
            <a:avLst>
              <a:gd fmla="val 50000" name="adj1"/>
              <a:gd fmla="val 50000"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6"/>
          <p:cNvSpPr/>
          <p:nvPr/>
        </p:nvSpPr>
        <p:spPr>
          <a:xfrm>
            <a:off x="2" y="-37026"/>
            <a:ext cx="8637900" cy="4438500"/>
          </a:xfrm>
          <a:prstGeom prst="wedgeRectCallout">
            <a:avLst>
              <a:gd fmla="val 53716" name="adj1"/>
              <a:gd fmla="val 19807" name="adj2"/>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9" name="Google Shape;469;p46"/>
          <p:cNvPicPr preferRelativeResize="0"/>
          <p:nvPr/>
        </p:nvPicPr>
        <p:blipFill>
          <a:blip r:embed="rId3">
            <a:alphaModFix/>
          </a:blip>
          <a:stretch>
            <a:fillRect/>
          </a:stretch>
        </p:blipFill>
        <p:spPr>
          <a:xfrm>
            <a:off x="217625" y="221813"/>
            <a:ext cx="8173500" cy="3902187"/>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7"/>
          <p:cNvSpPr txBox="1"/>
          <p:nvPr/>
        </p:nvSpPr>
        <p:spPr>
          <a:xfrm>
            <a:off x="195242" y="270249"/>
            <a:ext cx="2802900" cy="461700"/>
          </a:xfrm>
          <a:prstGeom prst="rect">
            <a:avLst/>
          </a:prstGeom>
          <a:solidFill>
            <a:schemeClr val="dk1">
              <a:alpha val="49800"/>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D8D8D8"/>
                </a:solidFill>
                <a:latin typeface="Calibri"/>
                <a:ea typeface="Calibri"/>
                <a:cs typeface="Calibri"/>
                <a:sym typeface="Calibri"/>
              </a:rPr>
              <a:t>Data mining</a:t>
            </a:r>
            <a:endParaRPr/>
          </a:p>
        </p:txBody>
      </p:sp>
      <p:sp>
        <p:nvSpPr>
          <p:cNvPr id="476" name="Google Shape;476;p47"/>
          <p:cNvSpPr/>
          <p:nvPr/>
        </p:nvSpPr>
        <p:spPr>
          <a:xfrm>
            <a:off x="343575" y="948950"/>
            <a:ext cx="5304300" cy="623400"/>
          </a:xfrm>
          <a:prstGeom prst="roundRect">
            <a:avLst>
              <a:gd fmla="val 16667" name="adj"/>
            </a:avLst>
          </a:prstGeom>
          <a:solidFill>
            <a:srgbClr val="274E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Match INFO</a:t>
            </a:r>
            <a:endParaRPr sz="2400">
              <a:solidFill>
                <a:srgbClr val="FFFFFF"/>
              </a:solidFill>
              <a:latin typeface="Calibri"/>
              <a:ea typeface="Calibri"/>
              <a:cs typeface="Calibri"/>
              <a:sym typeface="Calibri"/>
            </a:endParaRPr>
          </a:p>
        </p:txBody>
      </p:sp>
      <p:sp>
        <p:nvSpPr>
          <p:cNvPr id="477" name="Google Shape;477;p47"/>
          <p:cNvSpPr/>
          <p:nvPr/>
        </p:nvSpPr>
        <p:spPr>
          <a:xfrm>
            <a:off x="6082575" y="948950"/>
            <a:ext cx="5304300" cy="623400"/>
          </a:xfrm>
          <a:prstGeom prst="roundRect">
            <a:avLst>
              <a:gd fmla="val 16667" name="adj"/>
            </a:avLst>
          </a:prstGeom>
          <a:solidFill>
            <a:srgbClr val="274E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Player INFO</a:t>
            </a:r>
            <a:endParaRPr sz="2400">
              <a:solidFill>
                <a:srgbClr val="FFFFFF"/>
              </a:solidFill>
              <a:latin typeface="Calibri"/>
              <a:ea typeface="Calibri"/>
              <a:cs typeface="Calibri"/>
              <a:sym typeface="Calibri"/>
            </a:endParaRPr>
          </a:p>
        </p:txBody>
      </p:sp>
      <p:sp>
        <p:nvSpPr>
          <p:cNvPr id="478" name="Google Shape;478;p47"/>
          <p:cNvSpPr/>
          <p:nvPr/>
        </p:nvSpPr>
        <p:spPr>
          <a:xfrm>
            <a:off x="343575" y="1870513"/>
            <a:ext cx="2434800" cy="623400"/>
          </a:xfrm>
          <a:prstGeom prst="round2SameRect">
            <a:avLst>
              <a:gd fmla="val 16667" name="adj1"/>
              <a:gd fmla="val 0" name="adj2"/>
            </a:avLst>
          </a:prstGeom>
          <a:solidFill>
            <a:srgbClr val="783F0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opendota.api</a:t>
            </a:r>
            <a:endParaRPr sz="2400">
              <a:solidFill>
                <a:srgbClr val="FFFFFF"/>
              </a:solidFill>
              <a:latin typeface="Calibri"/>
              <a:ea typeface="Calibri"/>
              <a:cs typeface="Calibri"/>
              <a:sym typeface="Calibri"/>
            </a:endParaRPr>
          </a:p>
        </p:txBody>
      </p:sp>
      <p:sp>
        <p:nvSpPr>
          <p:cNvPr id="479" name="Google Shape;479;p47"/>
          <p:cNvSpPr/>
          <p:nvPr/>
        </p:nvSpPr>
        <p:spPr>
          <a:xfrm>
            <a:off x="8951625" y="1870525"/>
            <a:ext cx="2434800" cy="623400"/>
          </a:xfrm>
          <a:prstGeom prst="round2SameRect">
            <a:avLst>
              <a:gd fmla="val 16667" name="adj1"/>
              <a:gd fmla="val 0" name="adj2"/>
            </a:avLst>
          </a:prstGeom>
          <a:solidFill>
            <a:srgbClr val="783F0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dotabuff.com</a:t>
            </a:r>
            <a:endParaRPr sz="2400">
              <a:solidFill>
                <a:srgbClr val="FFFFFF"/>
              </a:solidFill>
              <a:latin typeface="Calibri"/>
              <a:ea typeface="Calibri"/>
              <a:cs typeface="Calibri"/>
              <a:sym typeface="Calibri"/>
            </a:endParaRPr>
          </a:p>
        </p:txBody>
      </p:sp>
      <p:sp>
        <p:nvSpPr>
          <p:cNvPr id="480" name="Google Shape;480;p47"/>
          <p:cNvSpPr/>
          <p:nvPr/>
        </p:nvSpPr>
        <p:spPr>
          <a:xfrm>
            <a:off x="3212925" y="2988600"/>
            <a:ext cx="2434800" cy="880800"/>
          </a:xfrm>
          <a:prstGeom prst="roundRect">
            <a:avLst>
              <a:gd fmla="val 16667" name="adj"/>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matchID.json</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(matchInfo list)</a:t>
            </a:r>
            <a:endParaRPr sz="2400">
              <a:solidFill>
                <a:srgbClr val="FFFFFF"/>
              </a:solidFill>
              <a:latin typeface="Calibri"/>
              <a:ea typeface="Calibri"/>
              <a:cs typeface="Calibri"/>
              <a:sym typeface="Calibri"/>
            </a:endParaRPr>
          </a:p>
        </p:txBody>
      </p:sp>
      <p:sp>
        <p:nvSpPr>
          <p:cNvPr id="481" name="Google Shape;481;p47"/>
          <p:cNvSpPr/>
          <p:nvPr/>
        </p:nvSpPr>
        <p:spPr>
          <a:xfrm>
            <a:off x="6082263" y="2988600"/>
            <a:ext cx="2434800" cy="880800"/>
          </a:xfrm>
          <a:prstGeom prst="rect">
            <a:avLst/>
          </a:prstGeom>
          <a:solidFill>
            <a:srgbClr val="0737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getPlayersID</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fromMatch.py</a:t>
            </a:r>
            <a:endParaRPr sz="2400">
              <a:solidFill>
                <a:srgbClr val="FFFFFF"/>
              </a:solidFill>
              <a:latin typeface="Calibri"/>
              <a:ea typeface="Calibri"/>
              <a:cs typeface="Calibri"/>
              <a:sym typeface="Calibri"/>
            </a:endParaRPr>
          </a:p>
        </p:txBody>
      </p:sp>
      <p:sp>
        <p:nvSpPr>
          <p:cNvPr id="482" name="Google Shape;482;p47"/>
          <p:cNvSpPr/>
          <p:nvPr/>
        </p:nvSpPr>
        <p:spPr>
          <a:xfrm>
            <a:off x="8951625" y="2988900"/>
            <a:ext cx="2434800" cy="880800"/>
          </a:xfrm>
          <a:prstGeom prst="rect">
            <a:avLst/>
          </a:prstGeom>
          <a:solidFill>
            <a:srgbClr val="1155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getPlayersInfo.py</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(web scraper)</a:t>
            </a:r>
            <a:endParaRPr sz="2400">
              <a:solidFill>
                <a:srgbClr val="FFFFFF"/>
              </a:solidFill>
              <a:latin typeface="Calibri"/>
              <a:ea typeface="Calibri"/>
              <a:cs typeface="Calibri"/>
              <a:sym typeface="Calibri"/>
            </a:endParaRPr>
          </a:p>
        </p:txBody>
      </p:sp>
      <p:sp>
        <p:nvSpPr>
          <p:cNvPr id="483" name="Google Shape;483;p47"/>
          <p:cNvSpPr/>
          <p:nvPr/>
        </p:nvSpPr>
        <p:spPr>
          <a:xfrm>
            <a:off x="343575" y="2988598"/>
            <a:ext cx="2434800" cy="880800"/>
          </a:xfrm>
          <a:prstGeom prst="rect">
            <a:avLst/>
          </a:prstGeom>
          <a:solidFill>
            <a:srgbClr val="0737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getMatchesList.py</a:t>
            </a:r>
            <a:endParaRPr sz="2400">
              <a:solidFill>
                <a:srgbClr val="FFFFFF"/>
              </a:solidFill>
              <a:latin typeface="Calibri"/>
              <a:ea typeface="Calibri"/>
              <a:cs typeface="Calibri"/>
              <a:sym typeface="Calibri"/>
            </a:endParaRPr>
          </a:p>
        </p:txBody>
      </p:sp>
      <p:sp>
        <p:nvSpPr>
          <p:cNvPr id="484" name="Google Shape;484;p47"/>
          <p:cNvSpPr/>
          <p:nvPr/>
        </p:nvSpPr>
        <p:spPr>
          <a:xfrm>
            <a:off x="3212925" y="4364085"/>
            <a:ext cx="2434800" cy="880800"/>
          </a:xfrm>
          <a:prstGeom prst="rect">
            <a:avLst/>
          </a:prstGeom>
          <a:solidFill>
            <a:srgbClr val="0737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getMatchInfo.py</a:t>
            </a:r>
            <a:endParaRPr sz="2400">
              <a:solidFill>
                <a:srgbClr val="FFFFFF"/>
              </a:solidFill>
              <a:latin typeface="Calibri"/>
              <a:ea typeface="Calibri"/>
              <a:cs typeface="Calibri"/>
              <a:sym typeface="Calibri"/>
            </a:endParaRPr>
          </a:p>
        </p:txBody>
      </p:sp>
      <p:sp>
        <p:nvSpPr>
          <p:cNvPr id="485" name="Google Shape;485;p47"/>
          <p:cNvSpPr/>
          <p:nvPr/>
        </p:nvSpPr>
        <p:spPr>
          <a:xfrm>
            <a:off x="343575" y="4364075"/>
            <a:ext cx="2434800" cy="880800"/>
          </a:xfrm>
          <a:prstGeom prst="roundRect">
            <a:avLst>
              <a:gd fmla="val 16667" name="adj"/>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matchesList.json</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(matchesID list)</a:t>
            </a:r>
            <a:endParaRPr sz="2400">
              <a:solidFill>
                <a:srgbClr val="FFFFFF"/>
              </a:solidFill>
              <a:latin typeface="Calibri"/>
              <a:ea typeface="Calibri"/>
              <a:cs typeface="Calibri"/>
              <a:sym typeface="Calibri"/>
            </a:endParaRPr>
          </a:p>
        </p:txBody>
      </p:sp>
      <p:sp>
        <p:nvSpPr>
          <p:cNvPr id="486" name="Google Shape;486;p47"/>
          <p:cNvSpPr/>
          <p:nvPr/>
        </p:nvSpPr>
        <p:spPr>
          <a:xfrm>
            <a:off x="6082263" y="4364075"/>
            <a:ext cx="2434800" cy="880800"/>
          </a:xfrm>
          <a:prstGeom prst="roundRect">
            <a:avLst>
              <a:gd fmla="val 16667" name="adj"/>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players.id</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(playersID list)</a:t>
            </a:r>
            <a:endParaRPr sz="2400">
              <a:solidFill>
                <a:srgbClr val="FFFFFF"/>
              </a:solidFill>
              <a:latin typeface="Calibri"/>
              <a:ea typeface="Calibri"/>
              <a:cs typeface="Calibri"/>
              <a:sym typeface="Calibri"/>
            </a:endParaRPr>
          </a:p>
        </p:txBody>
      </p:sp>
      <p:sp>
        <p:nvSpPr>
          <p:cNvPr id="487" name="Google Shape;487;p47"/>
          <p:cNvSpPr/>
          <p:nvPr/>
        </p:nvSpPr>
        <p:spPr>
          <a:xfrm>
            <a:off x="8951613" y="4353400"/>
            <a:ext cx="2434800" cy="880800"/>
          </a:xfrm>
          <a:prstGeom prst="roundRect">
            <a:avLst>
              <a:gd fmla="val 16667" name="adj"/>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playerID.json</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(playerInfo list)</a:t>
            </a:r>
            <a:endParaRPr sz="2400">
              <a:solidFill>
                <a:srgbClr val="FFFFFF"/>
              </a:solidFill>
              <a:latin typeface="Calibri"/>
              <a:ea typeface="Calibri"/>
              <a:cs typeface="Calibri"/>
              <a:sym typeface="Calibri"/>
            </a:endParaRPr>
          </a:p>
        </p:txBody>
      </p:sp>
      <p:sp>
        <p:nvSpPr>
          <p:cNvPr id="488" name="Google Shape;488;p47"/>
          <p:cNvSpPr/>
          <p:nvPr/>
        </p:nvSpPr>
        <p:spPr>
          <a:xfrm>
            <a:off x="1405125" y="3885892"/>
            <a:ext cx="311700" cy="461700"/>
          </a:xfrm>
          <a:prstGeom prst="downArrow">
            <a:avLst>
              <a:gd fmla="val 50000" name="adj1"/>
              <a:gd fmla="val 50000"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9" name="Google Shape;489;p47"/>
          <p:cNvCxnSpPr>
            <a:stCxn id="478" idx="0"/>
            <a:endCxn id="484" idx="1"/>
          </p:cNvCxnSpPr>
          <p:nvPr/>
        </p:nvCxnSpPr>
        <p:spPr>
          <a:xfrm>
            <a:off x="2778375" y="2182213"/>
            <a:ext cx="434700" cy="2622300"/>
          </a:xfrm>
          <a:prstGeom prst="curvedConnector3">
            <a:avLst>
              <a:gd fmla="val 49983" name="adj1"/>
            </a:avLst>
          </a:prstGeom>
          <a:noFill/>
          <a:ln cap="flat" cmpd="sng" w="19050">
            <a:solidFill>
              <a:srgbClr val="FFFFFF"/>
            </a:solidFill>
            <a:prstDash val="dash"/>
            <a:round/>
            <a:headEnd len="med" w="med" type="none"/>
            <a:tailEnd len="med" w="med" type="triangle"/>
          </a:ln>
        </p:spPr>
      </p:cxnSp>
      <p:cxnSp>
        <p:nvCxnSpPr>
          <p:cNvPr id="490" name="Google Shape;490;p47"/>
          <p:cNvCxnSpPr>
            <a:stCxn id="478" idx="1"/>
            <a:endCxn id="483" idx="0"/>
          </p:cNvCxnSpPr>
          <p:nvPr/>
        </p:nvCxnSpPr>
        <p:spPr>
          <a:xfrm flipH="1" rot="-5400000">
            <a:off x="1313925" y="2740963"/>
            <a:ext cx="494700" cy="600"/>
          </a:xfrm>
          <a:prstGeom prst="curvedConnector3">
            <a:avLst>
              <a:gd fmla="val 50000" name="adj1"/>
            </a:avLst>
          </a:prstGeom>
          <a:noFill/>
          <a:ln cap="flat" cmpd="sng" w="19050">
            <a:solidFill>
              <a:srgbClr val="FFFFFF"/>
            </a:solidFill>
            <a:prstDash val="dash"/>
            <a:round/>
            <a:headEnd len="med" w="med" type="none"/>
            <a:tailEnd len="med" w="med" type="triangle"/>
          </a:ln>
        </p:spPr>
      </p:cxnSp>
      <p:cxnSp>
        <p:nvCxnSpPr>
          <p:cNvPr id="491" name="Google Shape;491;p47"/>
          <p:cNvCxnSpPr>
            <a:stCxn id="485" idx="3"/>
            <a:endCxn id="484" idx="1"/>
          </p:cNvCxnSpPr>
          <p:nvPr/>
        </p:nvCxnSpPr>
        <p:spPr>
          <a:xfrm>
            <a:off x="2778375" y="4804475"/>
            <a:ext cx="434700" cy="600"/>
          </a:xfrm>
          <a:prstGeom prst="curvedConnector3">
            <a:avLst>
              <a:gd fmla="val 49983" name="adj1"/>
            </a:avLst>
          </a:prstGeom>
          <a:noFill/>
          <a:ln cap="flat" cmpd="sng" w="19050">
            <a:solidFill>
              <a:srgbClr val="FFFFFF"/>
            </a:solidFill>
            <a:prstDash val="dash"/>
            <a:round/>
            <a:headEnd len="med" w="med" type="none"/>
            <a:tailEnd len="med" w="med" type="triangle"/>
          </a:ln>
        </p:spPr>
      </p:cxnSp>
      <p:sp>
        <p:nvSpPr>
          <p:cNvPr id="492" name="Google Shape;492;p47"/>
          <p:cNvSpPr/>
          <p:nvPr/>
        </p:nvSpPr>
        <p:spPr>
          <a:xfrm flipH="1" rot="10800000">
            <a:off x="4274625" y="3880694"/>
            <a:ext cx="311700" cy="461700"/>
          </a:xfrm>
          <a:prstGeom prst="downArrow">
            <a:avLst>
              <a:gd fmla="val 50000" name="adj1"/>
              <a:gd fmla="val 50000"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3" name="Google Shape;493;p47"/>
          <p:cNvCxnSpPr>
            <a:stCxn id="480" idx="3"/>
            <a:endCxn id="481" idx="1"/>
          </p:cNvCxnSpPr>
          <p:nvPr/>
        </p:nvCxnSpPr>
        <p:spPr>
          <a:xfrm>
            <a:off x="5647725" y="3429000"/>
            <a:ext cx="434400" cy="600"/>
          </a:xfrm>
          <a:prstGeom prst="curvedConnector3">
            <a:avLst>
              <a:gd fmla="val 50016" name="adj1"/>
            </a:avLst>
          </a:prstGeom>
          <a:noFill/>
          <a:ln cap="flat" cmpd="sng" w="19050">
            <a:solidFill>
              <a:srgbClr val="FFFFFF"/>
            </a:solidFill>
            <a:prstDash val="dash"/>
            <a:round/>
            <a:headEnd len="med" w="med" type="none"/>
            <a:tailEnd len="med" w="med" type="triangle"/>
          </a:ln>
        </p:spPr>
      </p:cxnSp>
      <p:sp>
        <p:nvSpPr>
          <p:cNvPr id="494" name="Google Shape;494;p47"/>
          <p:cNvSpPr/>
          <p:nvPr/>
        </p:nvSpPr>
        <p:spPr>
          <a:xfrm>
            <a:off x="7144125" y="3880692"/>
            <a:ext cx="311700" cy="461700"/>
          </a:xfrm>
          <a:prstGeom prst="downArrow">
            <a:avLst>
              <a:gd fmla="val 50000" name="adj1"/>
              <a:gd fmla="val 50000"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5" name="Google Shape;495;p47"/>
          <p:cNvCxnSpPr>
            <a:stCxn id="486" idx="3"/>
            <a:endCxn id="482" idx="1"/>
          </p:cNvCxnSpPr>
          <p:nvPr/>
        </p:nvCxnSpPr>
        <p:spPr>
          <a:xfrm flipH="1" rot="10800000">
            <a:off x="8517063" y="3429275"/>
            <a:ext cx="434700" cy="1375200"/>
          </a:xfrm>
          <a:prstGeom prst="curvedConnector3">
            <a:avLst>
              <a:gd fmla="val 49984" name="adj1"/>
            </a:avLst>
          </a:prstGeom>
          <a:noFill/>
          <a:ln cap="flat" cmpd="sng" w="19050">
            <a:solidFill>
              <a:srgbClr val="FFFFFF"/>
            </a:solidFill>
            <a:prstDash val="dash"/>
            <a:round/>
            <a:headEnd len="med" w="med" type="none"/>
            <a:tailEnd len="med" w="med" type="triangle"/>
          </a:ln>
        </p:spPr>
      </p:cxnSp>
      <p:cxnSp>
        <p:nvCxnSpPr>
          <p:cNvPr id="496" name="Google Shape;496;p47"/>
          <p:cNvCxnSpPr>
            <a:stCxn id="479" idx="1"/>
            <a:endCxn id="482" idx="0"/>
          </p:cNvCxnSpPr>
          <p:nvPr/>
        </p:nvCxnSpPr>
        <p:spPr>
          <a:xfrm flipH="1" rot="-5400000">
            <a:off x="9921825" y="2741125"/>
            <a:ext cx="495000" cy="600"/>
          </a:xfrm>
          <a:prstGeom prst="curvedConnector3">
            <a:avLst>
              <a:gd fmla="val 49999" name="adj1"/>
            </a:avLst>
          </a:prstGeom>
          <a:noFill/>
          <a:ln cap="flat" cmpd="sng" w="19050">
            <a:solidFill>
              <a:srgbClr val="FFFFFF"/>
            </a:solidFill>
            <a:prstDash val="dash"/>
            <a:round/>
            <a:headEnd len="med" w="med" type="none"/>
            <a:tailEnd len="med" w="med" type="triangle"/>
          </a:ln>
        </p:spPr>
      </p:cxnSp>
      <p:sp>
        <p:nvSpPr>
          <p:cNvPr id="497" name="Google Shape;497;p47"/>
          <p:cNvSpPr/>
          <p:nvPr/>
        </p:nvSpPr>
        <p:spPr>
          <a:xfrm>
            <a:off x="10013025" y="3880692"/>
            <a:ext cx="311700" cy="461700"/>
          </a:xfrm>
          <a:prstGeom prst="downArrow">
            <a:avLst>
              <a:gd fmla="val 50000" name="adj1"/>
              <a:gd fmla="val 50000"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7"/>
          <p:cNvSpPr/>
          <p:nvPr/>
        </p:nvSpPr>
        <p:spPr>
          <a:xfrm>
            <a:off x="2" y="-37026"/>
            <a:ext cx="8637900" cy="4438500"/>
          </a:xfrm>
          <a:prstGeom prst="wedgeRectCallout">
            <a:avLst>
              <a:gd fmla="val 53716" name="adj1"/>
              <a:gd fmla="val 19807" name="adj2"/>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9" name="Google Shape;499;p47"/>
          <p:cNvPicPr preferRelativeResize="0"/>
          <p:nvPr/>
        </p:nvPicPr>
        <p:blipFill>
          <a:blip r:embed="rId3">
            <a:alphaModFix/>
          </a:blip>
          <a:stretch>
            <a:fillRect/>
          </a:stretch>
        </p:blipFill>
        <p:spPr>
          <a:xfrm>
            <a:off x="217625" y="221813"/>
            <a:ext cx="8173500" cy="3902187"/>
          </a:xfrm>
          <a:prstGeom prst="rect">
            <a:avLst/>
          </a:prstGeom>
          <a:noFill/>
          <a:ln cap="flat" cmpd="sng" w="19050">
            <a:solidFill>
              <a:srgbClr val="000000"/>
            </a:solidFill>
            <a:prstDash val="solid"/>
            <a:round/>
            <a:headEnd len="sm" w="sm" type="none"/>
            <a:tailEnd len="sm" w="sm" type="none"/>
          </a:ln>
        </p:spPr>
      </p:pic>
      <p:pic>
        <p:nvPicPr>
          <p:cNvPr id="500" name="Google Shape;500;p47"/>
          <p:cNvPicPr preferRelativeResize="0"/>
          <p:nvPr/>
        </p:nvPicPr>
        <p:blipFill rotWithShape="1">
          <a:blip r:embed="rId4">
            <a:alphaModFix/>
          </a:blip>
          <a:srcRect b="33594" l="2846" r="0" t="32801"/>
          <a:stretch/>
        </p:blipFill>
        <p:spPr>
          <a:xfrm>
            <a:off x="450200" y="1501700"/>
            <a:ext cx="7940924" cy="1311300"/>
          </a:xfrm>
          <a:prstGeom prst="rect">
            <a:avLst/>
          </a:prstGeom>
          <a:noFill/>
          <a:ln cap="flat" cmpd="sng" w="19050">
            <a:solidFill>
              <a:srgbClr val="000000"/>
            </a:solidFill>
            <a:prstDash val="solid"/>
            <a:round/>
            <a:headEnd len="sm" w="sm" type="none"/>
            <a:tailEnd len="sm" w="sm" type="none"/>
          </a:ln>
        </p:spPr>
      </p:pic>
      <p:sp>
        <p:nvSpPr>
          <p:cNvPr id="501" name="Google Shape;501;p47"/>
          <p:cNvSpPr/>
          <p:nvPr/>
        </p:nvSpPr>
        <p:spPr>
          <a:xfrm>
            <a:off x="450200" y="1450150"/>
            <a:ext cx="7941000" cy="13752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cxnSp>
        <p:nvCxnSpPr>
          <p:cNvPr id="506" name="Google Shape;506;p48"/>
          <p:cNvCxnSpPr/>
          <p:nvPr/>
        </p:nvCxnSpPr>
        <p:spPr>
          <a:xfrm rot="10800000">
            <a:off x="955040" y="4135120"/>
            <a:ext cx="0" cy="1766"/>
          </a:xfrm>
          <a:prstGeom prst="straightConnector1">
            <a:avLst/>
          </a:prstGeom>
          <a:noFill/>
          <a:ln cap="flat" cmpd="sng" w="9525">
            <a:solidFill>
              <a:schemeClr val="accent1"/>
            </a:solidFill>
            <a:prstDash val="solid"/>
            <a:miter lim="800000"/>
            <a:headEnd len="sm" w="sm" type="none"/>
            <a:tailEnd len="sm" w="sm" type="none"/>
          </a:ln>
        </p:spPr>
      </p:cxnSp>
      <p:sp>
        <p:nvSpPr>
          <p:cNvPr id="507" name="Google Shape;507;p48"/>
          <p:cNvSpPr/>
          <p:nvPr/>
        </p:nvSpPr>
        <p:spPr>
          <a:xfrm>
            <a:off x="0" y="2542131"/>
            <a:ext cx="12187499" cy="1086734"/>
          </a:xfrm>
          <a:prstGeom prst="rect">
            <a:avLst/>
          </a:prstGeom>
          <a:solidFill>
            <a:schemeClr val="dk1">
              <a:alpha val="49411"/>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8" name="Google Shape;508;p48"/>
          <p:cNvSpPr txBox="1"/>
          <p:nvPr/>
        </p:nvSpPr>
        <p:spPr>
          <a:xfrm>
            <a:off x="2" y="2608450"/>
            <a:ext cx="12187500" cy="9540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1" marL="457200" marR="0" rtl="0" algn="ctr">
              <a:lnSpc>
                <a:spcPct val="100000"/>
              </a:lnSpc>
              <a:spcBef>
                <a:spcPts val="0"/>
              </a:spcBef>
              <a:spcAft>
                <a:spcPts val="0"/>
              </a:spcAft>
              <a:buClr>
                <a:srgbClr val="000000"/>
              </a:buClr>
              <a:buSzPts val="3600"/>
              <a:buFont typeface="Arial"/>
              <a:buNone/>
            </a:pPr>
            <a:r>
              <a:rPr b="0" i="0" lang="en-US" sz="3600" u="none" cap="none" strike="noStrike">
                <a:solidFill>
                  <a:srgbClr val="D8D8D8"/>
                </a:solidFill>
                <a:latin typeface="Calibri"/>
                <a:ea typeface="Calibri"/>
                <a:cs typeface="Calibri"/>
                <a:sym typeface="Calibri"/>
              </a:rPr>
              <a:t> 3. </a:t>
            </a:r>
            <a:r>
              <a:rPr b="1" i="0" lang="en-US" sz="3600" u="none" cap="none" strike="noStrike">
                <a:solidFill>
                  <a:srgbClr val="D8D8D8"/>
                </a:solidFill>
                <a:latin typeface="Calibri"/>
                <a:ea typeface="Calibri"/>
                <a:cs typeface="Calibri"/>
                <a:sym typeface="Calibri"/>
              </a:rPr>
              <a:t>Data Modeling</a:t>
            </a:r>
            <a:endParaRPr/>
          </a:p>
          <a:p>
            <a:pPr indent="0" lvl="1" marL="457200" marR="0" rtl="0" algn="ctr">
              <a:lnSpc>
                <a:spcPct val="100000"/>
              </a:lnSpc>
              <a:spcBef>
                <a:spcPts val="0"/>
              </a:spcBef>
              <a:spcAft>
                <a:spcPts val="0"/>
              </a:spcAft>
              <a:buClr>
                <a:srgbClr val="000000"/>
              </a:buClr>
              <a:buSzPts val="3600"/>
              <a:buFont typeface="Arial"/>
              <a:buNone/>
            </a:pPr>
            <a:r>
              <a:rPr b="0" i="1" lang="en-US" sz="2000" u="none" cap="none" strike="noStrike">
                <a:solidFill>
                  <a:srgbClr val="D8D8D8"/>
                </a:solidFill>
                <a:latin typeface="Calibri"/>
                <a:ea typeface="Calibri"/>
                <a:cs typeface="Calibri"/>
                <a:sym typeface="Calibri"/>
              </a:rPr>
              <a:t>0745087 Robin Mike Wiethüchter</a:t>
            </a:r>
            <a:endParaRPr b="0" i="0" sz="2000" u="none" cap="none" strike="noStrike">
              <a:solidFill>
                <a:srgbClr val="D8D8D8"/>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49"/>
          <p:cNvSpPr txBox="1"/>
          <p:nvPr/>
        </p:nvSpPr>
        <p:spPr>
          <a:xfrm>
            <a:off x="195242" y="270249"/>
            <a:ext cx="2802900" cy="461700"/>
          </a:xfrm>
          <a:prstGeom prst="rect">
            <a:avLst/>
          </a:prstGeom>
          <a:solidFill>
            <a:schemeClr val="dk1">
              <a:alpha val="49019"/>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8D8D8"/>
              </a:buClr>
              <a:buSzPts val="2400"/>
              <a:buFont typeface="Calibri"/>
              <a:buNone/>
            </a:pPr>
            <a:r>
              <a:rPr b="0" i="0" lang="en-US" sz="2400" u="none" cap="none" strike="noStrike">
                <a:solidFill>
                  <a:srgbClr val="D8D8D8"/>
                </a:solidFill>
                <a:latin typeface="Calibri"/>
                <a:ea typeface="Calibri"/>
                <a:cs typeface="Calibri"/>
                <a:sym typeface="Calibri"/>
              </a:rPr>
              <a:t>Data Modeling</a:t>
            </a:r>
            <a:endParaRPr b="0" i="0" sz="1800" u="none" cap="none" strike="noStrike">
              <a:solidFill>
                <a:schemeClr val="dk1"/>
              </a:solidFill>
              <a:latin typeface="Calibri"/>
              <a:ea typeface="Calibri"/>
              <a:cs typeface="Calibri"/>
              <a:sym typeface="Calibri"/>
            </a:endParaRPr>
          </a:p>
        </p:txBody>
      </p:sp>
      <p:pic>
        <p:nvPicPr>
          <p:cNvPr id="515" name="Google Shape;515;p49"/>
          <p:cNvPicPr preferRelativeResize="0"/>
          <p:nvPr/>
        </p:nvPicPr>
        <p:blipFill rotWithShape="1">
          <a:blip r:embed="rId3">
            <a:alphaModFix/>
          </a:blip>
          <a:srcRect b="0" l="0" r="0" t="0"/>
          <a:stretch/>
        </p:blipFill>
        <p:spPr>
          <a:xfrm>
            <a:off x="7659775" y="195925"/>
            <a:ext cx="5821841" cy="8767799"/>
          </a:xfrm>
          <a:prstGeom prst="rect">
            <a:avLst/>
          </a:prstGeom>
          <a:noFill/>
          <a:ln>
            <a:noFill/>
          </a:ln>
        </p:spPr>
      </p:pic>
      <p:pic>
        <p:nvPicPr>
          <p:cNvPr id="516" name="Google Shape;516;p49"/>
          <p:cNvPicPr preferRelativeResize="0"/>
          <p:nvPr/>
        </p:nvPicPr>
        <p:blipFill rotWithShape="1">
          <a:blip r:embed="rId4">
            <a:alphaModFix/>
          </a:blip>
          <a:srcRect b="0" l="0" r="0" t="0"/>
          <a:stretch/>
        </p:blipFill>
        <p:spPr>
          <a:xfrm>
            <a:off x="399250" y="1564950"/>
            <a:ext cx="6172875" cy="3728125"/>
          </a:xfrm>
          <a:prstGeom prst="rect">
            <a:avLst/>
          </a:prstGeom>
          <a:noFill/>
          <a:ln>
            <a:noFill/>
          </a:ln>
        </p:spPr>
      </p:pic>
      <p:sp>
        <p:nvSpPr>
          <p:cNvPr id="517" name="Google Shape;517;p49"/>
          <p:cNvSpPr/>
          <p:nvPr/>
        </p:nvSpPr>
        <p:spPr>
          <a:xfrm>
            <a:off x="6089400" y="603250"/>
            <a:ext cx="1570313" cy="1674375"/>
          </a:xfrm>
          <a:custGeom>
            <a:rect b="b" l="l" r="r" t="t"/>
            <a:pathLst>
              <a:path extrusionOk="0" h="66975" w="54261">
                <a:moveTo>
                  <a:pt x="0" y="63304"/>
                </a:moveTo>
                <a:cubicBezTo>
                  <a:pt x="5426" y="63204"/>
                  <a:pt x="27231" y="71544"/>
                  <a:pt x="32557" y="62701"/>
                </a:cubicBezTo>
                <a:cubicBezTo>
                  <a:pt x="37883" y="53859"/>
                  <a:pt x="28337" y="20699"/>
                  <a:pt x="31954" y="10249"/>
                </a:cubicBezTo>
                <a:cubicBezTo>
                  <a:pt x="35571" y="-201"/>
                  <a:pt x="50543" y="1708"/>
                  <a:pt x="54261" y="0"/>
                </a:cubicBezTo>
              </a:path>
            </a:pathLst>
          </a:custGeom>
          <a:noFill/>
          <a:ln cap="flat" cmpd="sng" w="7620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49"/>
          <p:cNvSpPr txBox="1"/>
          <p:nvPr/>
        </p:nvSpPr>
        <p:spPr>
          <a:xfrm>
            <a:off x="10957725" y="990100"/>
            <a:ext cx="1234500" cy="126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Match</a:t>
            </a:r>
            <a:endParaRPr b="0" i="0" sz="2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file</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0"/>
          <p:cNvSpPr txBox="1"/>
          <p:nvPr/>
        </p:nvSpPr>
        <p:spPr>
          <a:xfrm>
            <a:off x="195242" y="270249"/>
            <a:ext cx="2802900" cy="461700"/>
          </a:xfrm>
          <a:prstGeom prst="rect">
            <a:avLst/>
          </a:prstGeom>
          <a:solidFill>
            <a:schemeClr val="dk1">
              <a:alpha val="49019"/>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8D8D8"/>
              </a:buClr>
              <a:buSzPts val="2400"/>
              <a:buFont typeface="Calibri"/>
              <a:buNone/>
            </a:pPr>
            <a:r>
              <a:rPr b="0" i="0" lang="en-US" sz="2400" u="none" cap="none" strike="noStrike">
                <a:solidFill>
                  <a:srgbClr val="D8D8D8"/>
                </a:solidFill>
                <a:latin typeface="Calibri"/>
                <a:ea typeface="Calibri"/>
                <a:cs typeface="Calibri"/>
                <a:sym typeface="Calibri"/>
              </a:rPr>
              <a:t>Data Modeling</a:t>
            </a:r>
            <a:endParaRPr b="0" i="0" sz="1800" u="none" cap="none" strike="noStrike">
              <a:solidFill>
                <a:schemeClr val="dk1"/>
              </a:solidFill>
              <a:latin typeface="Calibri"/>
              <a:ea typeface="Calibri"/>
              <a:cs typeface="Calibri"/>
              <a:sym typeface="Calibri"/>
            </a:endParaRPr>
          </a:p>
        </p:txBody>
      </p:sp>
      <p:pic>
        <p:nvPicPr>
          <p:cNvPr id="525" name="Google Shape;525;p50"/>
          <p:cNvPicPr preferRelativeResize="0"/>
          <p:nvPr/>
        </p:nvPicPr>
        <p:blipFill rotWithShape="1">
          <a:blip r:embed="rId3">
            <a:alphaModFix/>
          </a:blip>
          <a:srcRect b="0" l="0" r="0" t="0"/>
          <a:stretch/>
        </p:blipFill>
        <p:spPr>
          <a:xfrm>
            <a:off x="7659775" y="195925"/>
            <a:ext cx="5821841" cy="8767799"/>
          </a:xfrm>
          <a:prstGeom prst="rect">
            <a:avLst/>
          </a:prstGeom>
          <a:noFill/>
          <a:ln>
            <a:noFill/>
          </a:ln>
        </p:spPr>
      </p:pic>
      <p:pic>
        <p:nvPicPr>
          <p:cNvPr id="526" name="Google Shape;526;p50"/>
          <p:cNvPicPr preferRelativeResize="0"/>
          <p:nvPr/>
        </p:nvPicPr>
        <p:blipFill rotWithShape="1">
          <a:blip r:embed="rId4">
            <a:alphaModFix/>
          </a:blip>
          <a:srcRect b="0" l="0" r="0" t="0"/>
          <a:stretch/>
        </p:blipFill>
        <p:spPr>
          <a:xfrm>
            <a:off x="399250" y="1564950"/>
            <a:ext cx="6172875" cy="3728125"/>
          </a:xfrm>
          <a:prstGeom prst="rect">
            <a:avLst/>
          </a:prstGeom>
          <a:noFill/>
          <a:ln>
            <a:noFill/>
          </a:ln>
        </p:spPr>
      </p:pic>
      <p:sp>
        <p:nvSpPr>
          <p:cNvPr id="527" name="Google Shape;527;p50"/>
          <p:cNvSpPr/>
          <p:nvPr/>
        </p:nvSpPr>
        <p:spPr>
          <a:xfrm>
            <a:off x="6089400" y="603250"/>
            <a:ext cx="1570313" cy="1674375"/>
          </a:xfrm>
          <a:custGeom>
            <a:rect b="b" l="l" r="r" t="t"/>
            <a:pathLst>
              <a:path extrusionOk="0" h="66975" w="54261">
                <a:moveTo>
                  <a:pt x="0" y="63304"/>
                </a:moveTo>
                <a:cubicBezTo>
                  <a:pt x="5426" y="63204"/>
                  <a:pt x="27231" y="71544"/>
                  <a:pt x="32557" y="62701"/>
                </a:cubicBezTo>
                <a:cubicBezTo>
                  <a:pt x="37883" y="53859"/>
                  <a:pt x="28337" y="20699"/>
                  <a:pt x="31954" y="10249"/>
                </a:cubicBezTo>
                <a:cubicBezTo>
                  <a:pt x="35571" y="-201"/>
                  <a:pt x="50543" y="1708"/>
                  <a:pt x="54261" y="0"/>
                </a:cubicBezTo>
              </a:path>
            </a:pathLst>
          </a:custGeom>
          <a:noFill/>
          <a:ln cap="flat" cmpd="sng" w="7620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50"/>
          <p:cNvSpPr/>
          <p:nvPr/>
        </p:nvSpPr>
        <p:spPr>
          <a:xfrm>
            <a:off x="7777550" y="1628175"/>
            <a:ext cx="2939100" cy="210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29" name="Google Shape;529;p50"/>
          <p:cNvSpPr/>
          <p:nvPr/>
        </p:nvSpPr>
        <p:spPr>
          <a:xfrm>
            <a:off x="7777550" y="3031600"/>
            <a:ext cx="2939100" cy="210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30" name="Google Shape;530;p50"/>
          <p:cNvSpPr/>
          <p:nvPr/>
        </p:nvSpPr>
        <p:spPr>
          <a:xfrm>
            <a:off x="7777550" y="3242500"/>
            <a:ext cx="2939100" cy="210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31" name="Google Shape;531;p50"/>
          <p:cNvSpPr txBox="1"/>
          <p:nvPr/>
        </p:nvSpPr>
        <p:spPr>
          <a:xfrm>
            <a:off x="10957725" y="990100"/>
            <a:ext cx="1234500" cy="126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Match</a:t>
            </a:r>
            <a:endParaRPr b="0" i="0" sz="2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file</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grpSp>
        <p:nvGrpSpPr>
          <p:cNvPr id="181" name="Google Shape;181;p33"/>
          <p:cNvGrpSpPr/>
          <p:nvPr/>
        </p:nvGrpSpPr>
        <p:grpSpPr>
          <a:xfrm>
            <a:off x="851712" y="1439335"/>
            <a:ext cx="5367867" cy="2887200"/>
            <a:chOff x="851712" y="1439335"/>
            <a:chExt cx="5367867" cy="2887200"/>
          </a:xfrm>
        </p:grpSpPr>
        <p:sp>
          <p:nvSpPr>
            <p:cNvPr id="182" name="Google Shape;182;p33"/>
            <p:cNvSpPr/>
            <p:nvPr/>
          </p:nvSpPr>
          <p:spPr>
            <a:xfrm>
              <a:off x="851712" y="1439335"/>
              <a:ext cx="5367867" cy="2887200"/>
            </a:xfrm>
            <a:prstGeom prst="foldedCorner">
              <a:avLst>
                <a:gd fmla="val 13464" name="adj"/>
              </a:avLst>
            </a:prstGeom>
            <a:solidFill>
              <a:schemeClr val="dk1">
                <a:alpha val="40000"/>
              </a:schemeClr>
            </a:solidFill>
            <a:ln>
              <a:noFill/>
            </a:ln>
          </p:spPr>
          <p:txBody>
            <a:bodyPr anchorCtr="1"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3F3F3F"/>
                </a:solidFill>
                <a:latin typeface="Calibri"/>
                <a:ea typeface="Calibri"/>
                <a:cs typeface="Calibri"/>
                <a:sym typeface="Calibri"/>
              </a:endParaRPr>
            </a:p>
          </p:txBody>
        </p:sp>
        <p:sp>
          <p:nvSpPr>
            <p:cNvPr id="183" name="Google Shape;183;p33"/>
            <p:cNvSpPr txBox="1"/>
            <p:nvPr/>
          </p:nvSpPr>
          <p:spPr>
            <a:xfrm>
              <a:off x="1078935" y="2326422"/>
              <a:ext cx="4913419" cy="1231106"/>
            </a:xfrm>
            <a:prstGeom prst="rect">
              <a:avLst/>
            </a:prstGeom>
            <a:noFill/>
            <a:ln>
              <a:noFill/>
            </a:ln>
          </p:spPr>
          <p:txBody>
            <a:bodyPr anchorCtr="0" anchor="t" bIns="0" lIns="0" spcFirstLastPara="1" rIns="0" wrap="square" tIns="0">
              <a:noAutofit/>
            </a:bodyPr>
            <a:lstStyle/>
            <a:p>
              <a:pPr indent="-285750" lvl="0" marL="285750" marR="0" rtl="0" algn="just">
                <a:lnSpc>
                  <a:spcPct val="100000"/>
                </a:lnSpc>
                <a:spcBef>
                  <a:spcPts val="0"/>
                </a:spcBef>
                <a:spcAft>
                  <a:spcPts val="0"/>
                </a:spcAft>
                <a:buClr>
                  <a:srgbClr val="D8D8D8"/>
                </a:buClr>
                <a:buSzPts val="2000"/>
                <a:buFont typeface="Arial"/>
                <a:buChar char="•"/>
              </a:pPr>
              <a:r>
                <a:rPr b="0" i="0" lang="en-US" sz="2000" u="none" cap="none" strike="noStrike">
                  <a:solidFill>
                    <a:srgbClr val="D8D8D8"/>
                  </a:solidFill>
                  <a:latin typeface="Calibri"/>
                  <a:ea typeface="Calibri"/>
                  <a:cs typeface="Calibri"/>
                  <a:sym typeface="Calibri"/>
                </a:rPr>
                <a:t>Ten players (5 versus 5)</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D8D8D8"/>
                </a:buClr>
                <a:buSzPts val="2000"/>
                <a:buFont typeface="Arial"/>
                <a:buChar char="•"/>
              </a:pPr>
              <a:r>
                <a:rPr b="0" i="0" lang="en-US" sz="2000" u="none" cap="none" strike="noStrike">
                  <a:solidFill>
                    <a:srgbClr val="D8D8D8"/>
                  </a:solidFill>
                  <a:latin typeface="Calibri"/>
                  <a:ea typeface="Calibri"/>
                  <a:cs typeface="Calibri"/>
                  <a:sym typeface="Calibri"/>
                </a:rPr>
                <a:t>Two teams: Radiant and Dire</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D8D8D8"/>
                </a:buClr>
                <a:buSzPts val="2000"/>
                <a:buFont typeface="Arial"/>
                <a:buChar char="•"/>
              </a:pPr>
              <a:r>
                <a:rPr b="0" i="0" lang="en-US" sz="2000" u="none" cap="none" strike="noStrike">
                  <a:solidFill>
                    <a:srgbClr val="D8D8D8"/>
                  </a:solidFill>
                  <a:latin typeface="Calibri"/>
                  <a:ea typeface="Calibri"/>
                  <a:cs typeface="Calibri"/>
                  <a:sym typeface="Calibri"/>
                </a:rPr>
                <a:t>One player controls one hero</a:t>
              </a:r>
              <a:endParaRPr b="0" i="0" sz="1400" u="none" cap="none" strike="noStrike">
                <a:solidFill>
                  <a:srgbClr val="000000"/>
                </a:solidFill>
                <a:latin typeface="Arial"/>
                <a:ea typeface="Arial"/>
                <a:cs typeface="Arial"/>
                <a:sym typeface="Arial"/>
              </a:endParaRPr>
            </a:p>
            <a:p>
              <a:pPr indent="-158750" lvl="0" marL="285750" marR="0" rtl="0" algn="just">
                <a:lnSpc>
                  <a:spcPct val="100000"/>
                </a:lnSpc>
                <a:spcBef>
                  <a:spcPts val="0"/>
                </a:spcBef>
                <a:spcAft>
                  <a:spcPts val="0"/>
                </a:spcAft>
                <a:buClr>
                  <a:schemeClr val="dk1"/>
                </a:buClr>
                <a:buSzPts val="2000"/>
                <a:buFont typeface="Arial"/>
                <a:buNone/>
              </a:pPr>
              <a:r>
                <a:t/>
              </a:r>
              <a:endParaRPr b="0" i="0" sz="2000" u="none" cap="none" strike="noStrike">
                <a:solidFill>
                  <a:srgbClr val="D8D8D8"/>
                </a:solidFill>
                <a:latin typeface="Calibri"/>
                <a:ea typeface="Calibri"/>
                <a:cs typeface="Calibri"/>
                <a:sym typeface="Calibri"/>
              </a:endParaRPr>
            </a:p>
          </p:txBody>
        </p:sp>
        <p:grpSp>
          <p:nvGrpSpPr>
            <p:cNvPr id="184" name="Google Shape;184;p33"/>
            <p:cNvGrpSpPr/>
            <p:nvPr/>
          </p:nvGrpSpPr>
          <p:grpSpPr>
            <a:xfrm>
              <a:off x="851712" y="1549400"/>
              <a:ext cx="4561800" cy="508000"/>
              <a:chOff x="638784" y="1162050"/>
              <a:chExt cx="3421349" cy="381000"/>
            </a:xfrm>
          </p:grpSpPr>
          <p:sp>
            <p:nvSpPr>
              <p:cNvPr id="185" name="Google Shape;185;p33"/>
              <p:cNvSpPr/>
              <p:nvPr/>
            </p:nvSpPr>
            <p:spPr>
              <a:xfrm>
                <a:off x="800100" y="1162050"/>
                <a:ext cx="3260033" cy="381000"/>
              </a:xfrm>
              <a:prstGeom prst="roundRect">
                <a:avLst>
                  <a:gd fmla="val 37234" name="adj"/>
                </a:avLst>
              </a:prstGeom>
              <a:solidFill>
                <a:srgbClr val="BFBFBF"/>
              </a:solidFill>
              <a:ln>
                <a:noFill/>
              </a:ln>
            </p:spPr>
            <p:txBody>
              <a:bodyPr anchorCtr="1"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3F3F3F"/>
                  </a:solidFill>
                  <a:latin typeface="Calibri"/>
                  <a:ea typeface="Calibri"/>
                  <a:cs typeface="Calibri"/>
                  <a:sym typeface="Calibri"/>
                </a:endParaRPr>
              </a:p>
            </p:txBody>
          </p:sp>
          <p:sp>
            <p:nvSpPr>
              <p:cNvPr id="186" name="Google Shape;186;p33"/>
              <p:cNvSpPr txBox="1"/>
              <p:nvPr/>
            </p:nvSpPr>
            <p:spPr>
              <a:xfrm>
                <a:off x="638784" y="1504691"/>
                <a:ext cx="3260033" cy="38359"/>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3F3F3F"/>
                    </a:solidFill>
                    <a:latin typeface="Calibri"/>
                    <a:ea typeface="Calibri"/>
                    <a:cs typeface="Calibri"/>
                    <a:sym typeface="Calibri"/>
                  </a:rPr>
                  <a:t>Dota 2. Game overview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3F3F3F"/>
                  </a:solidFill>
                  <a:latin typeface="Calibri"/>
                  <a:ea typeface="Calibri"/>
                  <a:cs typeface="Calibri"/>
                  <a:sym typeface="Calibri"/>
                </a:endParaRPr>
              </a:p>
            </p:txBody>
          </p:sp>
        </p:grpSp>
      </p:grpSp>
      <p:sp>
        <p:nvSpPr>
          <p:cNvPr id="187" name="Google Shape;187;p33"/>
          <p:cNvSpPr txBox="1"/>
          <p:nvPr/>
        </p:nvSpPr>
        <p:spPr>
          <a:xfrm>
            <a:off x="195242" y="270249"/>
            <a:ext cx="2802791" cy="461665"/>
          </a:xfrm>
          <a:prstGeom prst="rect">
            <a:avLst/>
          </a:prstGeom>
          <a:solidFill>
            <a:schemeClr val="dk1">
              <a:alpha val="49411"/>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D8D8D8"/>
                </a:solidFill>
                <a:latin typeface="Calibri"/>
                <a:ea typeface="Calibri"/>
                <a:cs typeface="Calibri"/>
                <a:sym typeface="Calibri"/>
              </a:rPr>
              <a:t>Introduction</a:t>
            </a:r>
            <a:endParaRPr b="0" i="0" sz="1400" u="none" cap="none" strike="noStrike">
              <a:solidFill>
                <a:srgbClr val="000000"/>
              </a:solidFill>
              <a:latin typeface="Arial"/>
              <a:ea typeface="Arial"/>
              <a:cs typeface="Arial"/>
              <a:sym typeface="Arial"/>
            </a:endParaRPr>
          </a:p>
        </p:txBody>
      </p:sp>
      <p:pic>
        <p:nvPicPr>
          <p:cNvPr id="188" name="Google Shape;188;p33"/>
          <p:cNvPicPr preferRelativeResize="0"/>
          <p:nvPr/>
        </p:nvPicPr>
        <p:blipFill rotWithShape="1">
          <a:blip r:embed="rId3">
            <a:alphaModFix/>
          </a:blip>
          <a:srcRect b="0" l="0" r="0" t="0"/>
          <a:stretch/>
        </p:blipFill>
        <p:spPr>
          <a:xfrm>
            <a:off x="6572356" y="1455883"/>
            <a:ext cx="5367867" cy="5080384"/>
          </a:xfrm>
          <a:prstGeom prst="rect">
            <a:avLst/>
          </a:prstGeom>
          <a:noFill/>
          <a:ln>
            <a:noFill/>
          </a:ln>
        </p:spPr>
      </p:pic>
      <p:pic>
        <p:nvPicPr>
          <p:cNvPr descr="ÐÐ°ÑÑÐ¸Ð½ÐºÐ¸ Ð¿Ð¾ Ð·Ð°Ð¿ÑÐ¾ÑÑ dota 2 ancient" id="189" name="Google Shape;189;p33"/>
          <p:cNvPicPr preferRelativeResize="0"/>
          <p:nvPr/>
        </p:nvPicPr>
        <p:blipFill rotWithShape="1">
          <a:blip r:embed="rId4">
            <a:alphaModFix/>
          </a:blip>
          <a:srcRect b="0" l="0" r="0" t="0"/>
          <a:stretch/>
        </p:blipFill>
        <p:spPr>
          <a:xfrm>
            <a:off x="851712" y="4301126"/>
            <a:ext cx="5281574" cy="223507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1"/>
          <p:cNvSpPr txBox="1"/>
          <p:nvPr/>
        </p:nvSpPr>
        <p:spPr>
          <a:xfrm>
            <a:off x="195242" y="270249"/>
            <a:ext cx="2802900" cy="461700"/>
          </a:xfrm>
          <a:prstGeom prst="rect">
            <a:avLst/>
          </a:prstGeom>
          <a:solidFill>
            <a:schemeClr val="dk1">
              <a:alpha val="49019"/>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8D8D8"/>
              </a:buClr>
              <a:buSzPts val="2400"/>
              <a:buFont typeface="Calibri"/>
              <a:buNone/>
            </a:pPr>
            <a:r>
              <a:rPr b="0" i="0" lang="en-US" sz="2400" u="none" cap="none" strike="noStrike">
                <a:solidFill>
                  <a:srgbClr val="D8D8D8"/>
                </a:solidFill>
                <a:latin typeface="Calibri"/>
                <a:ea typeface="Calibri"/>
                <a:cs typeface="Calibri"/>
                <a:sym typeface="Calibri"/>
              </a:rPr>
              <a:t>Data Modeling</a:t>
            </a:r>
            <a:endParaRPr b="0" i="0" sz="1800" u="none" cap="none" strike="noStrike">
              <a:solidFill>
                <a:schemeClr val="dk1"/>
              </a:solidFill>
              <a:latin typeface="Calibri"/>
              <a:ea typeface="Calibri"/>
              <a:cs typeface="Calibri"/>
              <a:sym typeface="Calibri"/>
            </a:endParaRPr>
          </a:p>
        </p:txBody>
      </p:sp>
      <p:pic>
        <p:nvPicPr>
          <p:cNvPr id="538" name="Google Shape;538;p51"/>
          <p:cNvPicPr preferRelativeResize="0"/>
          <p:nvPr/>
        </p:nvPicPr>
        <p:blipFill rotWithShape="1">
          <a:blip r:embed="rId3">
            <a:alphaModFix/>
          </a:blip>
          <a:srcRect b="0" l="0" r="0" t="0"/>
          <a:stretch/>
        </p:blipFill>
        <p:spPr>
          <a:xfrm>
            <a:off x="7659775" y="195925"/>
            <a:ext cx="5821841" cy="8767799"/>
          </a:xfrm>
          <a:prstGeom prst="rect">
            <a:avLst/>
          </a:prstGeom>
          <a:noFill/>
          <a:ln>
            <a:noFill/>
          </a:ln>
        </p:spPr>
      </p:pic>
      <p:sp>
        <p:nvSpPr>
          <p:cNvPr id="539" name="Google Shape;539;p51"/>
          <p:cNvSpPr/>
          <p:nvPr/>
        </p:nvSpPr>
        <p:spPr>
          <a:xfrm>
            <a:off x="7777550" y="1628175"/>
            <a:ext cx="2939100" cy="210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40" name="Google Shape;540;p51"/>
          <p:cNvSpPr/>
          <p:nvPr/>
        </p:nvSpPr>
        <p:spPr>
          <a:xfrm>
            <a:off x="7777550" y="3031600"/>
            <a:ext cx="2939100" cy="210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541" name="Google Shape;541;p51"/>
          <p:cNvPicPr preferRelativeResize="0"/>
          <p:nvPr/>
        </p:nvPicPr>
        <p:blipFill rotWithShape="1">
          <a:blip r:embed="rId4">
            <a:alphaModFix/>
          </a:blip>
          <a:srcRect b="0" l="0" r="0" t="0"/>
          <a:stretch/>
        </p:blipFill>
        <p:spPr>
          <a:xfrm>
            <a:off x="152400" y="839399"/>
            <a:ext cx="7354973" cy="2192206"/>
          </a:xfrm>
          <a:prstGeom prst="rect">
            <a:avLst/>
          </a:prstGeom>
          <a:noFill/>
          <a:ln>
            <a:noFill/>
          </a:ln>
        </p:spPr>
      </p:pic>
      <p:pic>
        <p:nvPicPr>
          <p:cNvPr id="542" name="Google Shape;542;p51"/>
          <p:cNvPicPr preferRelativeResize="0"/>
          <p:nvPr/>
        </p:nvPicPr>
        <p:blipFill rotWithShape="1">
          <a:blip r:embed="rId5">
            <a:alphaModFix/>
          </a:blip>
          <a:srcRect b="0" l="0" r="0" t="0"/>
          <a:stretch/>
        </p:blipFill>
        <p:spPr>
          <a:xfrm>
            <a:off x="152400" y="3536330"/>
            <a:ext cx="7354978" cy="2946911"/>
          </a:xfrm>
          <a:prstGeom prst="rect">
            <a:avLst/>
          </a:prstGeom>
          <a:noFill/>
          <a:ln>
            <a:noFill/>
          </a:ln>
        </p:spPr>
      </p:pic>
      <p:sp>
        <p:nvSpPr>
          <p:cNvPr id="543" name="Google Shape;543;p51"/>
          <p:cNvSpPr/>
          <p:nvPr/>
        </p:nvSpPr>
        <p:spPr>
          <a:xfrm>
            <a:off x="195250" y="3178500"/>
            <a:ext cx="210900" cy="210900"/>
          </a:xfrm>
          <a:prstGeom prst="ellipse">
            <a:avLst/>
          </a:prstGeom>
          <a:solidFill>
            <a:srgbClr val="EFEFE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44" name="Google Shape;544;p51"/>
          <p:cNvSpPr/>
          <p:nvPr/>
        </p:nvSpPr>
        <p:spPr>
          <a:xfrm>
            <a:off x="490525" y="3178513"/>
            <a:ext cx="210900" cy="210900"/>
          </a:xfrm>
          <a:prstGeom prst="ellipse">
            <a:avLst/>
          </a:prstGeom>
          <a:solidFill>
            <a:srgbClr val="EFEFE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45" name="Google Shape;545;p51"/>
          <p:cNvSpPr/>
          <p:nvPr/>
        </p:nvSpPr>
        <p:spPr>
          <a:xfrm>
            <a:off x="785800" y="3178513"/>
            <a:ext cx="210900" cy="210900"/>
          </a:xfrm>
          <a:prstGeom prst="ellipse">
            <a:avLst/>
          </a:prstGeom>
          <a:solidFill>
            <a:srgbClr val="EFEFE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46" name="Google Shape;546;p51"/>
          <p:cNvSpPr/>
          <p:nvPr/>
        </p:nvSpPr>
        <p:spPr>
          <a:xfrm>
            <a:off x="341488" y="1280825"/>
            <a:ext cx="6976800" cy="1348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47" name="Google Shape;547;p51"/>
          <p:cNvSpPr txBox="1"/>
          <p:nvPr/>
        </p:nvSpPr>
        <p:spPr>
          <a:xfrm>
            <a:off x="10957725" y="990100"/>
            <a:ext cx="1234500" cy="126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Match</a:t>
            </a:r>
            <a:endParaRPr b="0" i="0" sz="2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file</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2"/>
          <p:cNvSpPr txBox="1"/>
          <p:nvPr/>
        </p:nvSpPr>
        <p:spPr>
          <a:xfrm>
            <a:off x="195242" y="270249"/>
            <a:ext cx="2802900" cy="461700"/>
          </a:xfrm>
          <a:prstGeom prst="rect">
            <a:avLst/>
          </a:prstGeom>
          <a:solidFill>
            <a:schemeClr val="dk1">
              <a:alpha val="49019"/>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8D8D8"/>
              </a:buClr>
              <a:buSzPts val="2400"/>
              <a:buFont typeface="Calibri"/>
              <a:buNone/>
            </a:pPr>
            <a:r>
              <a:rPr b="0" i="0" lang="en-US" sz="2400" u="none" cap="none" strike="noStrike">
                <a:solidFill>
                  <a:srgbClr val="D8D8D8"/>
                </a:solidFill>
                <a:latin typeface="Calibri"/>
                <a:ea typeface="Calibri"/>
                <a:cs typeface="Calibri"/>
                <a:sym typeface="Calibri"/>
              </a:rPr>
              <a:t>Data Modeling</a:t>
            </a:r>
            <a:endParaRPr b="0" i="0" sz="1800" u="none" cap="none" strike="noStrike">
              <a:solidFill>
                <a:schemeClr val="dk1"/>
              </a:solidFill>
              <a:latin typeface="Calibri"/>
              <a:ea typeface="Calibri"/>
              <a:cs typeface="Calibri"/>
              <a:sym typeface="Calibri"/>
            </a:endParaRPr>
          </a:p>
        </p:txBody>
      </p:sp>
      <p:pic>
        <p:nvPicPr>
          <p:cNvPr id="554" name="Google Shape;554;p52"/>
          <p:cNvPicPr preferRelativeResize="0"/>
          <p:nvPr/>
        </p:nvPicPr>
        <p:blipFill rotWithShape="1">
          <a:blip r:embed="rId3">
            <a:alphaModFix/>
          </a:blip>
          <a:srcRect b="0" l="0" r="0" t="0"/>
          <a:stretch/>
        </p:blipFill>
        <p:spPr>
          <a:xfrm>
            <a:off x="7659775" y="195925"/>
            <a:ext cx="5821841" cy="8767799"/>
          </a:xfrm>
          <a:prstGeom prst="rect">
            <a:avLst/>
          </a:prstGeom>
          <a:noFill/>
          <a:ln>
            <a:noFill/>
          </a:ln>
        </p:spPr>
      </p:pic>
      <p:sp>
        <p:nvSpPr>
          <p:cNvPr id="555" name="Google Shape;555;p52"/>
          <p:cNvSpPr/>
          <p:nvPr/>
        </p:nvSpPr>
        <p:spPr>
          <a:xfrm>
            <a:off x="7777550" y="1628175"/>
            <a:ext cx="2939100" cy="210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56" name="Google Shape;556;p52"/>
          <p:cNvSpPr/>
          <p:nvPr/>
        </p:nvSpPr>
        <p:spPr>
          <a:xfrm>
            <a:off x="7777550" y="3031600"/>
            <a:ext cx="2939100" cy="210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557" name="Google Shape;557;p52"/>
          <p:cNvPicPr preferRelativeResize="0"/>
          <p:nvPr/>
        </p:nvPicPr>
        <p:blipFill rotWithShape="1">
          <a:blip r:embed="rId4">
            <a:alphaModFix/>
          </a:blip>
          <a:srcRect b="0" l="0" r="0" t="0"/>
          <a:stretch/>
        </p:blipFill>
        <p:spPr>
          <a:xfrm>
            <a:off x="152400" y="839399"/>
            <a:ext cx="7354973" cy="2192206"/>
          </a:xfrm>
          <a:prstGeom prst="rect">
            <a:avLst/>
          </a:prstGeom>
          <a:noFill/>
          <a:ln>
            <a:noFill/>
          </a:ln>
        </p:spPr>
      </p:pic>
      <p:pic>
        <p:nvPicPr>
          <p:cNvPr id="558" name="Google Shape;558;p52"/>
          <p:cNvPicPr preferRelativeResize="0"/>
          <p:nvPr/>
        </p:nvPicPr>
        <p:blipFill rotWithShape="1">
          <a:blip r:embed="rId5">
            <a:alphaModFix/>
          </a:blip>
          <a:srcRect b="0" l="0" r="0" t="0"/>
          <a:stretch/>
        </p:blipFill>
        <p:spPr>
          <a:xfrm>
            <a:off x="152400" y="3536330"/>
            <a:ext cx="7354978" cy="2946911"/>
          </a:xfrm>
          <a:prstGeom prst="rect">
            <a:avLst/>
          </a:prstGeom>
          <a:noFill/>
          <a:ln>
            <a:noFill/>
          </a:ln>
        </p:spPr>
      </p:pic>
      <p:sp>
        <p:nvSpPr>
          <p:cNvPr id="559" name="Google Shape;559;p52"/>
          <p:cNvSpPr/>
          <p:nvPr/>
        </p:nvSpPr>
        <p:spPr>
          <a:xfrm>
            <a:off x="195250" y="3178500"/>
            <a:ext cx="210900" cy="210900"/>
          </a:xfrm>
          <a:prstGeom prst="ellipse">
            <a:avLst/>
          </a:prstGeom>
          <a:solidFill>
            <a:srgbClr val="EFEFE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60" name="Google Shape;560;p52"/>
          <p:cNvSpPr/>
          <p:nvPr/>
        </p:nvSpPr>
        <p:spPr>
          <a:xfrm>
            <a:off x="490525" y="3178513"/>
            <a:ext cx="210900" cy="210900"/>
          </a:xfrm>
          <a:prstGeom prst="ellipse">
            <a:avLst/>
          </a:prstGeom>
          <a:solidFill>
            <a:srgbClr val="EFEFE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61" name="Google Shape;561;p52"/>
          <p:cNvSpPr/>
          <p:nvPr/>
        </p:nvSpPr>
        <p:spPr>
          <a:xfrm>
            <a:off x="785800" y="3178513"/>
            <a:ext cx="210900" cy="210900"/>
          </a:xfrm>
          <a:prstGeom prst="ellipse">
            <a:avLst/>
          </a:prstGeom>
          <a:solidFill>
            <a:srgbClr val="EFEFE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62" name="Google Shape;562;p52"/>
          <p:cNvSpPr/>
          <p:nvPr/>
        </p:nvSpPr>
        <p:spPr>
          <a:xfrm>
            <a:off x="1034785" y="3737650"/>
            <a:ext cx="5590200" cy="66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63" name="Google Shape;563;p52"/>
          <p:cNvSpPr/>
          <p:nvPr/>
        </p:nvSpPr>
        <p:spPr>
          <a:xfrm>
            <a:off x="1997750" y="3963250"/>
            <a:ext cx="1000500" cy="210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64" name="Google Shape;564;p52"/>
          <p:cNvSpPr txBox="1"/>
          <p:nvPr/>
        </p:nvSpPr>
        <p:spPr>
          <a:xfrm>
            <a:off x="10957725" y="990100"/>
            <a:ext cx="1234500" cy="126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Match</a:t>
            </a:r>
            <a:endParaRPr b="0" i="0" sz="2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file</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3"/>
          <p:cNvSpPr txBox="1"/>
          <p:nvPr/>
        </p:nvSpPr>
        <p:spPr>
          <a:xfrm>
            <a:off x="195242" y="270249"/>
            <a:ext cx="2802900" cy="461700"/>
          </a:xfrm>
          <a:prstGeom prst="rect">
            <a:avLst/>
          </a:prstGeom>
          <a:solidFill>
            <a:schemeClr val="dk1">
              <a:alpha val="49019"/>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8D8D8"/>
              </a:buClr>
              <a:buSzPts val="2400"/>
              <a:buFont typeface="Calibri"/>
              <a:buNone/>
            </a:pPr>
            <a:r>
              <a:rPr b="0" i="0" lang="en-US" sz="2400" u="none" cap="none" strike="noStrike">
                <a:solidFill>
                  <a:srgbClr val="D8D8D8"/>
                </a:solidFill>
                <a:latin typeface="Calibri"/>
                <a:ea typeface="Calibri"/>
                <a:cs typeface="Calibri"/>
                <a:sym typeface="Calibri"/>
              </a:rPr>
              <a:t>Data Modeling</a:t>
            </a:r>
            <a:endParaRPr b="0" i="0" sz="1800" u="none" cap="none" strike="noStrike">
              <a:solidFill>
                <a:schemeClr val="dk1"/>
              </a:solidFill>
              <a:latin typeface="Calibri"/>
              <a:ea typeface="Calibri"/>
              <a:cs typeface="Calibri"/>
              <a:sym typeface="Calibri"/>
            </a:endParaRPr>
          </a:p>
        </p:txBody>
      </p:sp>
      <p:pic>
        <p:nvPicPr>
          <p:cNvPr id="571" name="Google Shape;571;p53"/>
          <p:cNvPicPr preferRelativeResize="0"/>
          <p:nvPr/>
        </p:nvPicPr>
        <p:blipFill rotWithShape="1">
          <a:blip r:embed="rId3">
            <a:alphaModFix/>
          </a:blip>
          <a:srcRect b="97" l="0" r="0" t="99"/>
          <a:stretch/>
        </p:blipFill>
        <p:spPr>
          <a:xfrm>
            <a:off x="7659775" y="195925"/>
            <a:ext cx="5821841" cy="8767799"/>
          </a:xfrm>
          <a:prstGeom prst="rect">
            <a:avLst/>
          </a:prstGeom>
          <a:noFill/>
          <a:ln>
            <a:noFill/>
          </a:ln>
        </p:spPr>
      </p:pic>
      <p:sp>
        <p:nvSpPr>
          <p:cNvPr id="572" name="Google Shape;572;p53"/>
          <p:cNvSpPr/>
          <p:nvPr/>
        </p:nvSpPr>
        <p:spPr>
          <a:xfrm>
            <a:off x="7659775" y="1507575"/>
            <a:ext cx="1000500" cy="210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573" name="Google Shape;573;p53"/>
          <p:cNvPicPr preferRelativeResize="0"/>
          <p:nvPr/>
        </p:nvPicPr>
        <p:blipFill rotWithShape="1">
          <a:blip r:embed="rId4">
            <a:alphaModFix/>
          </a:blip>
          <a:srcRect b="0" l="0" r="0" t="0"/>
          <a:stretch/>
        </p:blipFill>
        <p:spPr>
          <a:xfrm>
            <a:off x="152400" y="839399"/>
            <a:ext cx="7354973" cy="2192206"/>
          </a:xfrm>
          <a:prstGeom prst="rect">
            <a:avLst/>
          </a:prstGeom>
          <a:noFill/>
          <a:ln>
            <a:noFill/>
          </a:ln>
        </p:spPr>
      </p:pic>
      <p:pic>
        <p:nvPicPr>
          <p:cNvPr id="574" name="Google Shape;574;p53"/>
          <p:cNvPicPr preferRelativeResize="0"/>
          <p:nvPr/>
        </p:nvPicPr>
        <p:blipFill rotWithShape="1">
          <a:blip r:embed="rId5">
            <a:alphaModFix/>
          </a:blip>
          <a:srcRect b="0" l="0" r="0" t="0"/>
          <a:stretch/>
        </p:blipFill>
        <p:spPr>
          <a:xfrm>
            <a:off x="152400" y="3536330"/>
            <a:ext cx="7354978" cy="2946911"/>
          </a:xfrm>
          <a:prstGeom prst="rect">
            <a:avLst/>
          </a:prstGeom>
          <a:noFill/>
          <a:ln>
            <a:noFill/>
          </a:ln>
        </p:spPr>
      </p:pic>
      <p:sp>
        <p:nvSpPr>
          <p:cNvPr id="575" name="Google Shape;575;p53"/>
          <p:cNvSpPr/>
          <p:nvPr/>
        </p:nvSpPr>
        <p:spPr>
          <a:xfrm>
            <a:off x="195250" y="3178500"/>
            <a:ext cx="210900" cy="210900"/>
          </a:xfrm>
          <a:prstGeom prst="ellipse">
            <a:avLst/>
          </a:prstGeom>
          <a:solidFill>
            <a:srgbClr val="EFEFE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76" name="Google Shape;576;p53"/>
          <p:cNvSpPr/>
          <p:nvPr/>
        </p:nvSpPr>
        <p:spPr>
          <a:xfrm>
            <a:off x="490525" y="3178513"/>
            <a:ext cx="210900" cy="210900"/>
          </a:xfrm>
          <a:prstGeom prst="ellipse">
            <a:avLst/>
          </a:prstGeom>
          <a:solidFill>
            <a:srgbClr val="EFEFE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77" name="Google Shape;577;p53"/>
          <p:cNvSpPr/>
          <p:nvPr/>
        </p:nvSpPr>
        <p:spPr>
          <a:xfrm>
            <a:off x="785800" y="3178513"/>
            <a:ext cx="210900" cy="210900"/>
          </a:xfrm>
          <a:prstGeom prst="ellipse">
            <a:avLst/>
          </a:prstGeom>
          <a:solidFill>
            <a:srgbClr val="EFEFE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78" name="Google Shape;578;p53"/>
          <p:cNvSpPr/>
          <p:nvPr/>
        </p:nvSpPr>
        <p:spPr>
          <a:xfrm>
            <a:off x="996700" y="5199700"/>
            <a:ext cx="4983900" cy="935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79" name="Google Shape;579;p53"/>
          <p:cNvSpPr/>
          <p:nvPr/>
        </p:nvSpPr>
        <p:spPr>
          <a:xfrm>
            <a:off x="2314275" y="5696575"/>
            <a:ext cx="2068500" cy="210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80" name="Google Shape;580;p53"/>
          <p:cNvSpPr txBox="1"/>
          <p:nvPr/>
        </p:nvSpPr>
        <p:spPr>
          <a:xfrm>
            <a:off x="10957725" y="990100"/>
            <a:ext cx="1234500" cy="126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Match</a:t>
            </a:r>
            <a:endParaRPr b="0" i="0" sz="2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file</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54"/>
          <p:cNvSpPr txBox="1"/>
          <p:nvPr/>
        </p:nvSpPr>
        <p:spPr>
          <a:xfrm>
            <a:off x="195242" y="270249"/>
            <a:ext cx="2802900" cy="461700"/>
          </a:xfrm>
          <a:prstGeom prst="rect">
            <a:avLst/>
          </a:prstGeom>
          <a:solidFill>
            <a:schemeClr val="dk1">
              <a:alpha val="49019"/>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8D8D8"/>
              </a:buClr>
              <a:buSzPts val="2400"/>
              <a:buFont typeface="Calibri"/>
              <a:buNone/>
            </a:pPr>
            <a:r>
              <a:rPr b="0" i="0" lang="en-US" sz="2400" u="none" cap="none" strike="noStrike">
                <a:solidFill>
                  <a:srgbClr val="D8D8D8"/>
                </a:solidFill>
                <a:latin typeface="Calibri"/>
                <a:ea typeface="Calibri"/>
                <a:cs typeface="Calibri"/>
                <a:sym typeface="Calibri"/>
              </a:rPr>
              <a:t>Data Modeling</a:t>
            </a:r>
            <a:endParaRPr b="0" i="0" sz="1800" u="none" cap="none" strike="noStrike">
              <a:solidFill>
                <a:schemeClr val="dk1"/>
              </a:solidFill>
              <a:latin typeface="Calibri"/>
              <a:ea typeface="Calibri"/>
              <a:cs typeface="Calibri"/>
              <a:sym typeface="Calibri"/>
            </a:endParaRPr>
          </a:p>
        </p:txBody>
      </p:sp>
      <p:pic>
        <p:nvPicPr>
          <p:cNvPr id="587" name="Google Shape;587;p54"/>
          <p:cNvPicPr preferRelativeResize="0"/>
          <p:nvPr/>
        </p:nvPicPr>
        <p:blipFill rotWithShape="1">
          <a:blip r:embed="rId3">
            <a:alphaModFix/>
          </a:blip>
          <a:srcRect b="97" l="0" r="0" t="99"/>
          <a:stretch/>
        </p:blipFill>
        <p:spPr>
          <a:xfrm>
            <a:off x="7659775" y="195925"/>
            <a:ext cx="5821841" cy="8767799"/>
          </a:xfrm>
          <a:prstGeom prst="rect">
            <a:avLst/>
          </a:prstGeom>
          <a:noFill/>
          <a:ln>
            <a:noFill/>
          </a:ln>
        </p:spPr>
      </p:pic>
      <p:sp>
        <p:nvSpPr>
          <p:cNvPr id="588" name="Google Shape;588;p54"/>
          <p:cNvSpPr/>
          <p:nvPr/>
        </p:nvSpPr>
        <p:spPr>
          <a:xfrm>
            <a:off x="7659775" y="1507575"/>
            <a:ext cx="1000500" cy="210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589" name="Google Shape;589;p54"/>
          <p:cNvPicPr preferRelativeResize="0"/>
          <p:nvPr/>
        </p:nvPicPr>
        <p:blipFill rotWithShape="1">
          <a:blip r:embed="rId4">
            <a:alphaModFix/>
          </a:blip>
          <a:srcRect b="0" l="0" r="0" t="0"/>
          <a:stretch/>
        </p:blipFill>
        <p:spPr>
          <a:xfrm>
            <a:off x="152400" y="839399"/>
            <a:ext cx="7354973" cy="2192206"/>
          </a:xfrm>
          <a:prstGeom prst="rect">
            <a:avLst/>
          </a:prstGeom>
          <a:noFill/>
          <a:ln>
            <a:noFill/>
          </a:ln>
        </p:spPr>
      </p:pic>
      <p:pic>
        <p:nvPicPr>
          <p:cNvPr id="590" name="Google Shape;590;p54"/>
          <p:cNvPicPr preferRelativeResize="0"/>
          <p:nvPr/>
        </p:nvPicPr>
        <p:blipFill rotWithShape="1">
          <a:blip r:embed="rId5">
            <a:alphaModFix/>
          </a:blip>
          <a:srcRect b="256" l="0" r="0" t="268"/>
          <a:stretch/>
        </p:blipFill>
        <p:spPr>
          <a:xfrm>
            <a:off x="152400" y="3536330"/>
            <a:ext cx="7354978" cy="2946911"/>
          </a:xfrm>
          <a:prstGeom prst="rect">
            <a:avLst/>
          </a:prstGeom>
          <a:noFill/>
          <a:ln>
            <a:noFill/>
          </a:ln>
        </p:spPr>
      </p:pic>
      <p:sp>
        <p:nvSpPr>
          <p:cNvPr id="591" name="Google Shape;591;p54"/>
          <p:cNvSpPr/>
          <p:nvPr/>
        </p:nvSpPr>
        <p:spPr>
          <a:xfrm>
            <a:off x="195250" y="3178500"/>
            <a:ext cx="210900" cy="210900"/>
          </a:xfrm>
          <a:prstGeom prst="ellipse">
            <a:avLst/>
          </a:prstGeom>
          <a:solidFill>
            <a:srgbClr val="EFEFE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92" name="Google Shape;592;p54"/>
          <p:cNvSpPr/>
          <p:nvPr/>
        </p:nvSpPr>
        <p:spPr>
          <a:xfrm>
            <a:off x="490525" y="3178513"/>
            <a:ext cx="210900" cy="210900"/>
          </a:xfrm>
          <a:prstGeom prst="ellipse">
            <a:avLst/>
          </a:prstGeom>
          <a:solidFill>
            <a:srgbClr val="EFEFE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93" name="Google Shape;593;p54"/>
          <p:cNvSpPr/>
          <p:nvPr/>
        </p:nvSpPr>
        <p:spPr>
          <a:xfrm>
            <a:off x="785800" y="3178513"/>
            <a:ext cx="210900" cy="210900"/>
          </a:xfrm>
          <a:prstGeom prst="ellipse">
            <a:avLst/>
          </a:prstGeom>
          <a:solidFill>
            <a:srgbClr val="EFEFE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94" name="Google Shape;594;p54"/>
          <p:cNvSpPr/>
          <p:nvPr/>
        </p:nvSpPr>
        <p:spPr>
          <a:xfrm>
            <a:off x="1309675" y="4491950"/>
            <a:ext cx="5199900" cy="16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95" name="Google Shape;595;p54"/>
          <p:cNvSpPr/>
          <p:nvPr/>
        </p:nvSpPr>
        <p:spPr>
          <a:xfrm>
            <a:off x="2314275" y="5696575"/>
            <a:ext cx="2194200" cy="210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96" name="Google Shape;596;p54"/>
          <p:cNvSpPr/>
          <p:nvPr/>
        </p:nvSpPr>
        <p:spPr>
          <a:xfrm>
            <a:off x="8083475" y="6573625"/>
            <a:ext cx="2802900" cy="210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597" name="Google Shape;597;p54"/>
          <p:cNvSpPr txBox="1"/>
          <p:nvPr/>
        </p:nvSpPr>
        <p:spPr>
          <a:xfrm>
            <a:off x="10957725" y="990100"/>
            <a:ext cx="1234500" cy="126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Match</a:t>
            </a:r>
            <a:endParaRPr b="0" i="0" sz="2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file</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55"/>
          <p:cNvSpPr txBox="1"/>
          <p:nvPr/>
        </p:nvSpPr>
        <p:spPr>
          <a:xfrm>
            <a:off x="195242" y="270249"/>
            <a:ext cx="2802900" cy="461700"/>
          </a:xfrm>
          <a:prstGeom prst="rect">
            <a:avLst/>
          </a:prstGeom>
          <a:solidFill>
            <a:schemeClr val="dk1">
              <a:alpha val="49019"/>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8D8D8"/>
              </a:buClr>
              <a:buSzPts val="2400"/>
              <a:buFont typeface="Calibri"/>
              <a:buNone/>
            </a:pPr>
            <a:r>
              <a:rPr b="0" i="0" lang="en-US" sz="2400" u="none" cap="none" strike="noStrike">
                <a:solidFill>
                  <a:srgbClr val="D8D8D8"/>
                </a:solidFill>
                <a:latin typeface="Calibri"/>
                <a:ea typeface="Calibri"/>
                <a:cs typeface="Calibri"/>
                <a:sym typeface="Calibri"/>
              </a:rPr>
              <a:t>Data Modeling</a:t>
            </a:r>
            <a:endParaRPr b="0" i="0" sz="1800" u="none" cap="none" strike="noStrike">
              <a:solidFill>
                <a:schemeClr val="dk1"/>
              </a:solidFill>
              <a:latin typeface="Calibri"/>
              <a:ea typeface="Calibri"/>
              <a:cs typeface="Calibri"/>
              <a:sym typeface="Calibri"/>
            </a:endParaRPr>
          </a:p>
        </p:txBody>
      </p:sp>
      <p:pic>
        <p:nvPicPr>
          <p:cNvPr id="604" name="Google Shape;604;p55"/>
          <p:cNvPicPr preferRelativeResize="0"/>
          <p:nvPr/>
        </p:nvPicPr>
        <p:blipFill rotWithShape="1">
          <a:blip r:embed="rId3">
            <a:alphaModFix/>
          </a:blip>
          <a:srcRect b="0" l="396" r="394" t="0"/>
          <a:stretch/>
        </p:blipFill>
        <p:spPr>
          <a:xfrm>
            <a:off x="7659775" y="195925"/>
            <a:ext cx="5821840" cy="8767799"/>
          </a:xfrm>
          <a:prstGeom prst="rect">
            <a:avLst/>
          </a:prstGeom>
          <a:noFill/>
          <a:ln>
            <a:noFill/>
          </a:ln>
        </p:spPr>
      </p:pic>
      <p:sp>
        <p:nvSpPr>
          <p:cNvPr id="605" name="Google Shape;605;p55"/>
          <p:cNvSpPr/>
          <p:nvPr/>
        </p:nvSpPr>
        <p:spPr>
          <a:xfrm>
            <a:off x="7916025" y="1703525"/>
            <a:ext cx="2361900" cy="210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pic>
        <p:nvPicPr>
          <p:cNvPr id="606" name="Google Shape;606;p55"/>
          <p:cNvPicPr preferRelativeResize="0"/>
          <p:nvPr/>
        </p:nvPicPr>
        <p:blipFill rotWithShape="1">
          <a:blip r:embed="rId4">
            <a:alphaModFix/>
          </a:blip>
          <a:srcRect b="0" l="0" r="0" t="0"/>
          <a:stretch/>
        </p:blipFill>
        <p:spPr>
          <a:xfrm>
            <a:off x="152400" y="839399"/>
            <a:ext cx="7354973" cy="2192206"/>
          </a:xfrm>
          <a:prstGeom prst="rect">
            <a:avLst/>
          </a:prstGeom>
          <a:noFill/>
          <a:ln>
            <a:noFill/>
          </a:ln>
        </p:spPr>
      </p:pic>
      <p:pic>
        <p:nvPicPr>
          <p:cNvPr id="607" name="Google Shape;607;p55"/>
          <p:cNvPicPr preferRelativeResize="0"/>
          <p:nvPr/>
        </p:nvPicPr>
        <p:blipFill rotWithShape="1">
          <a:blip r:embed="rId5">
            <a:alphaModFix/>
          </a:blip>
          <a:srcRect b="256" l="0" r="0" t="268"/>
          <a:stretch/>
        </p:blipFill>
        <p:spPr>
          <a:xfrm>
            <a:off x="152400" y="3536330"/>
            <a:ext cx="7354978" cy="2946911"/>
          </a:xfrm>
          <a:prstGeom prst="rect">
            <a:avLst/>
          </a:prstGeom>
          <a:noFill/>
          <a:ln>
            <a:noFill/>
          </a:ln>
        </p:spPr>
      </p:pic>
      <p:sp>
        <p:nvSpPr>
          <p:cNvPr id="608" name="Google Shape;608;p55"/>
          <p:cNvSpPr/>
          <p:nvPr/>
        </p:nvSpPr>
        <p:spPr>
          <a:xfrm>
            <a:off x="195250" y="3178500"/>
            <a:ext cx="210900" cy="210900"/>
          </a:xfrm>
          <a:prstGeom prst="ellipse">
            <a:avLst/>
          </a:prstGeom>
          <a:solidFill>
            <a:srgbClr val="EFEFE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09" name="Google Shape;609;p55"/>
          <p:cNvSpPr/>
          <p:nvPr/>
        </p:nvSpPr>
        <p:spPr>
          <a:xfrm>
            <a:off x="490525" y="3178513"/>
            <a:ext cx="210900" cy="210900"/>
          </a:xfrm>
          <a:prstGeom prst="ellipse">
            <a:avLst/>
          </a:prstGeom>
          <a:solidFill>
            <a:srgbClr val="EFEFE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10" name="Google Shape;610;p55"/>
          <p:cNvSpPr/>
          <p:nvPr/>
        </p:nvSpPr>
        <p:spPr>
          <a:xfrm>
            <a:off x="785800" y="3178513"/>
            <a:ext cx="210900" cy="210900"/>
          </a:xfrm>
          <a:prstGeom prst="ellipse">
            <a:avLst/>
          </a:prstGeom>
          <a:solidFill>
            <a:srgbClr val="EFEFEF"/>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11" name="Google Shape;611;p55"/>
          <p:cNvSpPr/>
          <p:nvPr/>
        </p:nvSpPr>
        <p:spPr>
          <a:xfrm>
            <a:off x="1309675" y="4491950"/>
            <a:ext cx="5199900" cy="164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12" name="Google Shape;612;p55"/>
          <p:cNvSpPr/>
          <p:nvPr/>
        </p:nvSpPr>
        <p:spPr>
          <a:xfrm>
            <a:off x="2314275" y="5696575"/>
            <a:ext cx="2194200" cy="210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13" name="Google Shape;613;p55"/>
          <p:cNvSpPr txBox="1"/>
          <p:nvPr/>
        </p:nvSpPr>
        <p:spPr>
          <a:xfrm>
            <a:off x="10957500" y="648425"/>
            <a:ext cx="1234500" cy="1266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Heroes</a:t>
            </a:r>
            <a:endParaRPr b="0" i="0" sz="2400" u="none" cap="none" strike="noStrike">
              <a:solidFill>
                <a:schemeClr val="dk1"/>
              </a:solidFill>
              <a:latin typeface="Calibri"/>
              <a:ea typeface="Calibri"/>
              <a:cs typeface="Calibri"/>
              <a:sym typeface="Calibri"/>
            </a:endParaRPr>
          </a:p>
          <a:p>
            <a:pPr indent="0" lvl="0" marL="0" marR="0" rtl="0" algn="ctr">
              <a:lnSpc>
                <a:spcPct val="100000"/>
              </a:lnSpc>
              <a:spcBef>
                <a:spcPts val="0"/>
              </a:spcBef>
              <a:spcAft>
                <a:spcPts val="0"/>
              </a:spcAft>
              <a:buClr>
                <a:schemeClr val="dk1"/>
              </a:buClr>
              <a:buSzPts val="2400"/>
              <a:buFont typeface="Calibri"/>
              <a:buNone/>
            </a:pPr>
            <a:r>
              <a:rPr b="0" i="0" lang="en-US" sz="2400" u="none" cap="none" strike="noStrike">
                <a:solidFill>
                  <a:schemeClr val="dk1"/>
                </a:solidFill>
                <a:latin typeface="Calibri"/>
                <a:ea typeface="Calibri"/>
                <a:cs typeface="Calibri"/>
                <a:sym typeface="Calibri"/>
              </a:rPr>
              <a:t>file</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56"/>
          <p:cNvSpPr txBox="1"/>
          <p:nvPr/>
        </p:nvSpPr>
        <p:spPr>
          <a:xfrm>
            <a:off x="195242" y="270249"/>
            <a:ext cx="2802900" cy="461700"/>
          </a:xfrm>
          <a:prstGeom prst="rect">
            <a:avLst/>
          </a:prstGeom>
          <a:solidFill>
            <a:schemeClr val="dk1">
              <a:alpha val="49019"/>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8D8D8"/>
              </a:buClr>
              <a:buSzPts val="2400"/>
              <a:buFont typeface="Calibri"/>
              <a:buNone/>
            </a:pPr>
            <a:r>
              <a:rPr b="0" i="0" lang="en-US" sz="2400" u="none" cap="none" strike="noStrike">
                <a:solidFill>
                  <a:srgbClr val="D8D8D8"/>
                </a:solidFill>
                <a:latin typeface="Calibri"/>
                <a:ea typeface="Calibri"/>
                <a:cs typeface="Calibri"/>
                <a:sym typeface="Calibri"/>
              </a:rPr>
              <a:t>Data Modeling</a:t>
            </a:r>
            <a:endParaRPr b="0" i="0" sz="1800" u="none" cap="none" strike="noStrike">
              <a:solidFill>
                <a:schemeClr val="dk1"/>
              </a:solidFill>
              <a:latin typeface="Calibri"/>
              <a:ea typeface="Calibri"/>
              <a:cs typeface="Calibri"/>
              <a:sym typeface="Calibri"/>
            </a:endParaRPr>
          </a:p>
        </p:txBody>
      </p:sp>
      <p:graphicFrame>
        <p:nvGraphicFramePr>
          <p:cNvPr id="620" name="Google Shape;620;p56"/>
          <p:cNvGraphicFramePr/>
          <p:nvPr/>
        </p:nvGraphicFramePr>
        <p:xfrm>
          <a:off x="282025" y="2667000"/>
          <a:ext cx="3000000" cy="3000000"/>
        </p:xfrm>
        <a:graphic>
          <a:graphicData uri="http://schemas.openxmlformats.org/drawingml/2006/table">
            <a:tbl>
              <a:tblPr>
                <a:noFill/>
                <a:tableStyleId>{EC79A895-2D9C-41A3-83AF-8E860A61BF40}</a:tableStyleId>
              </a:tblPr>
              <a:tblGrid>
                <a:gridCol w="1325675"/>
                <a:gridCol w="1178975"/>
                <a:gridCol w="1461850"/>
                <a:gridCol w="1418325"/>
                <a:gridCol w="650500"/>
                <a:gridCol w="761525"/>
                <a:gridCol w="590200"/>
                <a:gridCol w="1087575"/>
                <a:gridCol w="801200"/>
                <a:gridCol w="680600"/>
                <a:gridCol w="846450"/>
                <a:gridCol w="982075"/>
              </a:tblGrid>
              <a:tr h="381000">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Match Features</a:t>
                      </a:r>
                      <a:endParaRPr sz="1600" u="none" cap="none" strike="noStrike">
                        <a:solidFill>
                          <a:srgbClr val="FFFFFF"/>
                        </a:solidFill>
                      </a:endParaRPr>
                    </a:p>
                  </a:txBody>
                  <a:tcPr marT="91425" marB="91425" marR="91425" marL="91425">
                    <a:solidFill>
                      <a:srgbClr val="434343"/>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Player Features</a:t>
                      </a:r>
                      <a:endParaRPr sz="1600" u="none" cap="none" strike="noStrike">
                        <a:solidFill>
                          <a:srgbClr val="FFFFFF"/>
                        </a:solidFill>
                      </a:endParaRPr>
                    </a:p>
                  </a:txBody>
                  <a:tcPr marT="91425" marB="91425" marR="91425" marL="91425">
                    <a:solidFill>
                      <a:srgbClr val="5B0F00"/>
                    </a:solidFill>
                  </a:tcPr>
                </a:tc>
                <a:tc gridSpan="2">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Player Hero Features</a:t>
                      </a:r>
                      <a:endParaRPr sz="1600" u="none" cap="none" strike="noStrike">
                        <a:solidFill>
                          <a:srgbClr val="FFFFFF"/>
                        </a:solidFill>
                      </a:endParaRPr>
                    </a:p>
                  </a:txBody>
                  <a:tcPr marT="91425" marB="91425" marR="91425" marL="91425">
                    <a:solidFill>
                      <a:srgbClr val="351C75"/>
                    </a:solidFill>
                  </a:tcPr>
                </a:tc>
                <a:tc hMerge="1"/>
                <a:tc>
                  <a:txBody>
                    <a:bodyPr/>
                    <a:lstStyle/>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txBody>
                  <a:tcPr marT="91425" marB="91425" marR="91425" marL="91425">
                    <a:solidFill>
                      <a:srgbClr val="434343"/>
                    </a:solidFill>
                  </a:tcPr>
                </a:tc>
                <a:tc>
                  <a:txBody>
                    <a:bodyPr/>
                    <a:lstStyle/>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txBody>
                  <a:tcPr marT="91425" marB="91425" marR="91425" marL="91425">
                    <a:solidFill>
                      <a:srgbClr val="434343"/>
                    </a:solidFill>
                  </a:tcPr>
                </a:tc>
                <a:tc>
                  <a:txBody>
                    <a:bodyPr/>
                    <a:lstStyle/>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txBody>
                  <a:tcPr marT="91425" marB="91425" marR="91425" marL="91425">
                    <a:solidFill>
                      <a:srgbClr val="434343"/>
                    </a:solidFill>
                  </a:tcPr>
                </a:tc>
                <a:tc>
                  <a:txBody>
                    <a:bodyPr/>
                    <a:lstStyle/>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txBody>
                  <a:tcPr marT="91425" marB="91425" marR="91425" marL="91425">
                    <a:solidFill>
                      <a:srgbClr val="434343"/>
                    </a:solidFill>
                  </a:tcPr>
                </a:tc>
                <a:tc>
                  <a:txBody>
                    <a:bodyPr/>
                    <a:lstStyle/>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txBody>
                  <a:tcPr marT="91425" marB="91425" marR="91425" marL="91425">
                    <a:solidFill>
                      <a:srgbClr val="434343"/>
                    </a:solidFill>
                  </a:tcPr>
                </a:tc>
                <a:tc>
                  <a:txBody>
                    <a:bodyPr/>
                    <a:lstStyle/>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txBody>
                  <a:tcPr marT="91425" marB="91425" marR="91425" marL="91425">
                    <a:solidFill>
                      <a:srgbClr val="434343"/>
                    </a:solidFill>
                  </a:tcPr>
                </a:tc>
                <a:tc>
                  <a:txBody>
                    <a:bodyPr/>
                    <a:lstStyle/>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txBody>
                  <a:tcPr marT="91425" marB="91425" marR="91425" marL="91425">
                    <a:solidFill>
                      <a:srgbClr val="434343"/>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Match Feature - Target</a:t>
                      </a:r>
                      <a:endParaRPr sz="1600" u="none" cap="none" strike="noStrike">
                        <a:solidFill>
                          <a:srgbClr val="FFFFFF"/>
                        </a:solidFill>
                      </a:endParaRPr>
                    </a:p>
                  </a:txBody>
                  <a:tcPr marT="91425" marB="91425" marR="91425" marL="91425">
                    <a:solidFill>
                      <a:srgbClr val="783F04"/>
                    </a:solidFill>
                  </a:tcPr>
                </a:tc>
              </a:tr>
              <a:tr h="381000">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[“duration”]</a:t>
                      </a:r>
                      <a:endParaRPr sz="1600" u="none" cap="none" strike="noStrike">
                        <a:solidFill>
                          <a:srgbClr val="FFFFFF"/>
                        </a:solidFill>
                      </a:endParaRPr>
                    </a:p>
                  </a:txBody>
                  <a:tcPr marT="91425" marB="91425" marR="91425" marL="91425">
                    <a:solidFill>
                      <a:srgbClr val="434343"/>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[“hero_id”]</a:t>
                      </a:r>
                      <a:endParaRPr sz="1600" u="none" cap="none" strike="noStrike">
                        <a:solidFill>
                          <a:srgbClr val="FFFFFF"/>
                        </a:solidFill>
                      </a:endParaRPr>
                    </a:p>
                  </a:txBody>
                  <a:tcPr marT="91425" marB="91425" marR="91425" marL="91425">
                    <a:lnB cap="flat" cmpd="sng" w="9525">
                      <a:solidFill>
                        <a:srgbClr val="FFFFFF"/>
                      </a:solidFill>
                      <a:prstDash val="solid"/>
                      <a:round/>
                      <a:headEnd len="sm" w="sm" type="none"/>
                      <a:tailEnd len="sm" w="sm" type="none"/>
                    </a:lnB>
                    <a:solidFill>
                      <a:srgbClr val="5B0F00"/>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[base health”, </a:t>
                      </a:r>
                      <a:endParaRPr sz="1600" u="none" cap="none" strike="noStrike">
                        <a:solidFill>
                          <a:srgbClr val="FFFFFF"/>
                        </a:solidFill>
                      </a:endParaRPr>
                    </a:p>
                  </a:txBody>
                  <a:tcPr marT="91425" marB="91425" marR="91425" marL="91425">
                    <a:lnB cap="flat" cmpd="sng" w="9525">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“attack_rate”]</a:t>
                      </a:r>
                      <a:endParaRPr sz="1600" u="none" cap="none" strike="noStrike">
                        <a:solidFill>
                          <a:srgbClr val="FFFFFF"/>
                        </a:solidFill>
                      </a:endParaRPr>
                    </a:p>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txBody>
                  <a:tcPr marT="91425" marB="91425" marR="91425" marL="91425">
                    <a:lnB cap="flat" cmpd="sng" w="9525">
                      <a:solidFill>
                        <a:srgbClr val="FFFFFF"/>
                      </a:solidFill>
                      <a:prstDash val="solid"/>
                      <a:round/>
                      <a:headEnd len="sm" w="sm" type="none"/>
                      <a:tailEnd len="sm" w="sm" type="none"/>
                    </a:lnB>
                    <a:solidFill>
                      <a:srgbClr val="20124D"/>
                    </a:solidFill>
                  </a:tcPr>
                </a:tc>
                <a:tc>
                  <a:txBody>
                    <a:bodyPr/>
                    <a:lstStyle/>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txBody>
                  <a:tcPr marT="91425" marB="91425" marR="91425" marL="91425">
                    <a:lnB cap="flat" cmpd="sng" w="9525">
                      <a:solidFill>
                        <a:srgbClr val="FFFFFF"/>
                      </a:solidFill>
                      <a:prstDash val="solid"/>
                      <a:round/>
                      <a:headEnd len="sm" w="sm" type="none"/>
                      <a:tailEnd len="sm" w="sm" type="none"/>
                    </a:lnB>
                    <a:solidFill>
                      <a:srgbClr val="434343"/>
                    </a:solidFill>
                  </a:tcPr>
                </a:tc>
                <a:tc>
                  <a:txBody>
                    <a:bodyPr/>
                    <a:lstStyle/>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txBody>
                  <a:tcPr marT="91425" marB="91425" marR="91425" marL="91425">
                    <a:lnB cap="flat" cmpd="sng" w="9525">
                      <a:solidFill>
                        <a:srgbClr val="FFFFFF"/>
                      </a:solidFill>
                      <a:prstDash val="solid"/>
                      <a:round/>
                      <a:headEnd len="sm" w="sm" type="none"/>
                      <a:tailEnd len="sm" w="sm" type="none"/>
                    </a:lnB>
                    <a:solidFill>
                      <a:srgbClr val="434343"/>
                    </a:solidFill>
                  </a:tcPr>
                </a:tc>
                <a:tc>
                  <a:txBody>
                    <a:bodyPr/>
                    <a:lstStyle/>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txBody>
                  <a:tcPr marT="91425" marB="91425" marR="91425" marL="91425">
                    <a:lnB cap="flat" cmpd="sng" w="9525">
                      <a:solidFill>
                        <a:srgbClr val="FFFFFF"/>
                      </a:solidFill>
                      <a:prstDash val="solid"/>
                      <a:round/>
                      <a:headEnd len="sm" w="sm" type="none"/>
                      <a:tailEnd len="sm" w="sm" type="none"/>
                    </a:lnB>
                    <a:solidFill>
                      <a:srgbClr val="434343"/>
                    </a:solidFill>
                  </a:tcPr>
                </a:tc>
                <a:tc>
                  <a:txBody>
                    <a:bodyPr/>
                    <a:lstStyle/>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txBody>
                  <a:tcPr marT="91425" marB="91425" marR="91425" marL="91425">
                    <a:lnB cap="flat" cmpd="sng" w="9525">
                      <a:solidFill>
                        <a:srgbClr val="FFFFFF"/>
                      </a:solidFill>
                      <a:prstDash val="solid"/>
                      <a:round/>
                      <a:headEnd len="sm" w="sm" type="none"/>
                      <a:tailEnd len="sm" w="sm" type="none"/>
                    </a:lnB>
                    <a:solidFill>
                      <a:srgbClr val="434343"/>
                    </a:solidFill>
                  </a:tcPr>
                </a:tc>
                <a:tc>
                  <a:txBody>
                    <a:bodyPr/>
                    <a:lstStyle/>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txBody>
                  <a:tcPr marT="91425" marB="91425" marR="91425" marL="91425">
                    <a:lnB cap="flat" cmpd="sng" w="9525">
                      <a:solidFill>
                        <a:srgbClr val="FFFFFF"/>
                      </a:solidFill>
                      <a:prstDash val="solid"/>
                      <a:round/>
                      <a:headEnd len="sm" w="sm" type="none"/>
                      <a:tailEnd len="sm" w="sm" type="none"/>
                    </a:lnB>
                    <a:solidFill>
                      <a:srgbClr val="434343"/>
                    </a:solidFill>
                  </a:tcPr>
                </a:tc>
                <a:tc>
                  <a:txBody>
                    <a:bodyPr/>
                    <a:lstStyle/>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txBody>
                  <a:tcPr marT="91425" marB="91425" marR="91425" marL="91425">
                    <a:lnB cap="flat" cmpd="sng" w="9525">
                      <a:solidFill>
                        <a:srgbClr val="FFFFFF"/>
                      </a:solidFill>
                      <a:prstDash val="solid"/>
                      <a:round/>
                      <a:headEnd len="sm" w="sm" type="none"/>
                      <a:tailEnd len="sm" w="sm" type="none"/>
                    </a:lnB>
                    <a:solidFill>
                      <a:srgbClr val="434343"/>
                    </a:solidFill>
                  </a:tcPr>
                </a:tc>
                <a:tc>
                  <a:txBody>
                    <a:bodyPr/>
                    <a:lstStyle/>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txBody>
                  <a:tcPr marT="91425" marB="91425" marR="91425" marL="91425">
                    <a:lnB cap="flat" cmpd="sng" w="9525">
                      <a:solidFill>
                        <a:srgbClr val="FFFFFF"/>
                      </a:solidFill>
                      <a:prstDash val="solid"/>
                      <a:round/>
                      <a:headEnd len="sm" w="sm" type="none"/>
                      <a:tailEnd len="sm" w="sm" type="none"/>
                    </a:lnB>
                    <a:solidFill>
                      <a:srgbClr val="434343"/>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[“radiant_win”]</a:t>
                      </a:r>
                      <a:endParaRPr sz="1600" u="none" cap="none" strike="noStrike">
                        <a:solidFill>
                          <a:srgbClr val="FFFFFF"/>
                        </a:solidFill>
                      </a:endParaRPr>
                    </a:p>
                  </a:txBody>
                  <a:tcPr marT="91425" marB="91425" marR="91425" marL="91425">
                    <a:solidFill>
                      <a:srgbClr val="783F04"/>
                    </a:solidFill>
                  </a:tcPr>
                </a:tc>
              </a:tr>
              <a:tr h="396200">
                <a:tc>
                  <a:txBody>
                    <a:bodyPr/>
                    <a:lstStyle/>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txBody>
                  <a:tcPr marT="91425" marB="91425" marR="91425" marL="91425">
                    <a:lnR cap="flat" cmpd="sng" w="9525">
                      <a:solidFill>
                        <a:srgbClr val="FFFFFF"/>
                      </a:solidFill>
                      <a:prstDash val="solid"/>
                      <a:round/>
                      <a:headEnd len="sm" w="sm" type="none"/>
                      <a:tailEnd len="sm" w="sm" type="none"/>
                    </a:lnR>
                    <a:solidFill>
                      <a:srgbClr val="434343"/>
                    </a:solidFill>
                  </a:tcPr>
                </a:tc>
                <a:tc gridSpan="3">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0</a:t>
                      </a:r>
                      <a:endParaRPr sz="16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666666"/>
                    </a:solidFill>
                  </a:tcPr>
                </a:tc>
                <a:tc hMerge="1"/>
                <a:tc hMerge="1"/>
                <a:tc gridSpan="3">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1</a:t>
                      </a:r>
                      <a:endParaRPr sz="16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666666"/>
                    </a:solidFill>
                  </a:tcPr>
                </a:tc>
                <a:tc hMerge="1"/>
                <a:tc hMerge="1"/>
                <a:tc>
                  <a:txBody>
                    <a:bodyPr/>
                    <a:lstStyle/>
                    <a:p>
                      <a:pPr indent="0" lvl="0" marL="0" marR="0" rtl="0" algn="ctr">
                        <a:lnSpc>
                          <a:spcPct val="100000"/>
                        </a:lnSpc>
                        <a:spcBef>
                          <a:spcPts val="0"/>
                        </a:spcBef>
                        <a:spcAft>
                          <a:spcPts val="0"/>
                        </a:spcAft>
                        <a:buClr>
                          <a:srgbClr val="FFFFFF"/>
                        </a:buClr>
                        <a:buSzPts val="1600"/>
                        <a:buFont typeface="Calibri"/>
                        <a:buNone/>
                      </a:pPr>
                      <a:r>
                        <a:rPr lang="en-US" sz="1600" u="none" cap="none" strike="noStrike">
                          <a:solidFill>
                            <a:srgbClr val="FFFFFF"/>
                          </a:solidFill>
                        </a:rPr>
                        <a:t>...</a:t>
                      </a:r>
                      <a:endParaRPr sz="16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666666"/>
                    </a:solidFill>
                  </a:tcPr>
                </a:tc>
                <a:tc gridSpan="3">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9</a:t>
                      </a:r>
                      <a:endParaRPr sz="16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666666"/>
                    </a:solidFill>
                  </a:tcPr>
                </a:tc>
                <a:tc hMerge="1"/>
                <a:tc hMerge="1"/>
                <a:tc>
                  <a:txBody>
                    <a:bodyPr/>
                    <a:lstStyle/>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solidFill>
                      <a:srgbClr val="783F04"/>
                    </a:solidFill>
                  </a:tcPr>
                </a:tc>
              </a:tr>
              <a:tr h="471550">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2154</a:t>
                      </a:r>
                      <a:endParaRPr sz="1600" u="none" cap="none" strike="noStrike">
                        <a:solidFill>
                          <a:srgbClr val="FFFFFF"/>
                        </a:solidFill>
                      </a:endParaRPr>
                    </a:p>
                  </a:txBody>
                  <a:tcPr marT="91425" marB="91425" marR="91425" marL="91425">
                    <a:solidFill>
                      <a:srgbClr val="434343"/>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27</a:t>
                      </a:r>
                      <a:endParaRPr sz="1600" u="none" cap="none" strike="noStrike">
                        <a:solidFill>
                          <a:srgbClr val="FFFFFF"/>
                        </a:solidFill>
                      </a:endParaRPr>
                    </a:p>
                  </a:txBody>
                  <a:tcPr marT="91425" marB="91425" marR="91425" marL="91425">
                    <a:lnT cap="flat" cmpd="sng" w="9525">
                      <a:solidFill>
                        <a:srgbClr val="FFFFFF"/>
                      </a:solidFill>
                      <a:prstDash val="solid"/>
                      <a:round/>
                      <a:headEnd len="sm" w="sm" type="none"/>
                      <a:tailEnd len="sm" w="sm" type="none"/>
                    </a:lnT>
                    <a:solidFill>
                      <a:srgbClr val="5B0F00"/>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200</a:t>
                      </a:r>
                      <a:endParaRPr sz="1600" u="none" cap="none" strike="noStrike">
                        <a:solidFill>
                          <a:srgbClr val="FFFFFF"/>
                        </a:solidFill>
                      </a:endParaRPr>
                    </a:p>
                  </a:txBody>
                  <a:tcPr marT="91425" marB="91425" marR="91425" marL="91425">
                    <a:lnT cap="flat" cmpd="sng" w="9525">
                      <a:solidFill>
                        <a:srgbClr val="FFFFFF"/>
                      </a:solidFill>
                      <a:prstDash val="solid"/>
                      <a:round/>
                      <a:headEnd len="sm" w="sm" type="none"/>
                      <a:tailEnd len="sm" w="sm" type="none"/>
                    </a:lnT>
                    <a:solidFill>
                      <a:srgbClr val="073763"/>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1.9</a:t>
                      </a:r>
                      <a:endParaRPr sz="1600" u="none" cap="none" strike="noStrike">
                        <a:solidFill>
                          <a:srgbClr val="FFFFFF"/>
                        </a:solidFill>
                      </a:endParaRPr>
                    </a:p>
                  </a:txBody>
                  <a:tcPr marT="91425" marB="91425" marR="91425" marL="91425">
                    <a:lnT cap="flat" cmpd="sng" w="9525">
                      <a:solidFill>
                        <a:srgbClr val="FFFFFF"/>
                      </a:solidFill>
                      <a:prstDash val="solid"/>
                      <a:round/>
                      <a:headEnd len="sm" w="sm" type="none"/>
                      <a:tailEnd len="sm" w="sm" type="none"/>
                    </a:lnT>
                    <a:solidFill>
                      <a:srgbClr val="20124D"/>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72</a:t>
                      </a:r>
                      <a:endParaRPr sz="1600" u="none" cap="none" strike="noStrike">
                        <a:solidFill>
                          <a:srgbClr val="FFFFFF"/>
                        </a:solidFill>
                      </a:endParaRPr>
                    </a:p>
                  </a:txBody>
                  <a:tcPr marT="91425" marB="91425" marR="91425" marL="91425">
                    <a:lnT cap="flat" cmpd="sng" w="9525">
                      <a:solidFill>
                        <a:srgbClr val="FFFFFF"/>
                      </a:solidFill>
                      <a:prstDash val="solid"/>
                      <a:round/>
                      <a:headEnd len="sm" w="sm" type="none"/>
                      <a:tailEnd len="sm" w="sm" type="none"/>
                    </a:lnT>
                    <a:solidFill>
                      <a:srgbClr val="5B0F00"/>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200</a:t>
                      </a:r>
                      <a:endParaRPr sz="1600" u="none" cap="none" strike="noStrike">
                        <a:solidFill>
                          <a:srgbClr val="FFFFFF"/>
                        </a:solidFill>
                      </a:endParaRPr>
                    </a:p>
                  </a:txBody>
                  <a:tcPr marT="91425" marB="91425" marR="91425" marL="91425">
                    <a:lnT cap="flat" cmpd="sng" w="9525">
                      <a:solidFill>
                        <a:srgbClr val="FFFFFF"/>
                      </a:solidFill>
                      <a:prstDash val="solid"/>
                      <a:round/>
                      <a:headEnd len="sm" w="sm" type="none"/>
                      <a:tailEnd len="sm" w="sm" type="none"/>
                    </a:lnT>
                    <a:solidFill>
                      <a:srgbClr val="073763"/>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1.7</a:t>
                      </a:r>
                      <a:endParaRPr sz="1600" u="none" cap="none" strike="noStrike">
                        <a:solidFill>
                          <a:srgbClr val="FFFFFF"/>
                        </a:solidFill>
                      </a:endParaRPr>
                    </a:p>
                  </a:txBody>
                  <a:tcPr marT="91425" marB="91425" marR="91425" marL="91425">
                    <a:lnT cap="flat" cmpd="sng" w="9525">
                      <a:solidFill>
                        <a:srgbClr val="FFFFFF"/>
                      </a:solidFill>
                      <a:prstDash val="solid"/>
                      <a:round/>
                      <a:headEnd len="sm" w="sm" type="none"/>
                      <a:tailEnd len="sm" w="sm" type="none"/>
                    </a:lnT>
                    <a:solidFill>
                      <a:srgbClr val="20124D"/>
                    </a:solidFill>
                  </a:tcPr>
                </a:tc>
                <a:tc>
                  <a:txBody>
                    <a:bodyPr/>
                    <a:lstStyle/>
                    <a:p>
                      <a:pPr indent="0" lvl="0" marL="0" marR="0" rtl="0" algn="ctr">
                        <a:lnSpc>
                          <a:spcPct val="100000"/>
                        </a:lnSpc>
                        <a:spcBef>
                          <a:spcPts val="0"/>
                        </a:spcBef>
                        <a:spcAft>
                          <a:spcPts val="0"/>
                        </a:spcAft>
                        <a:buClr>
                          <a:srgbClr val="FFFFFF"/>
                        </a:buClr>
                        <a:buSzPts val="1600"/>
                        <a:buFont typeface="Calibri"/>
                        <a:buNone/>
                      </a:pPr>
                      <a:r>
                        <a:rPr lang="en-US" sz="1600" u="none" cap="none" strike="noStrike">
                          <a:solidFill>
                            <a:srgbClr val="FFFFFF"/>
                          </a:solidFill>
                        </a:rPr>
                        <a:t>...</a:t>
                      </a:r>
                      <a:endParaRPr sz="1600" u="none" cap="none" strike="noStrike">
                        <a:solidFill>
                          <a:srgbClr val="FFFFFF"/>
                        </a:solidFill>
                      </a:endParaRPr>
                    </a:p>
                  </a:txBody>
                  <a:tcPr marT="91425" marB="91425" marR="91425" marL="91425">
                    <a:lnT cap="flat" cmpd="sng" w="9525">
                      <a:solidFill>
                        <a:srgbClr val="FFFFFF"/>
                      </a:solidFill>
                      <a:prstDash val="solid"/>
                      <a:round/>
                      <a:headEnd len="sm" w="sm" type="none"/>
                      <a:tailEnd len="sm" w="sm" type="none"/>
                    </a:lnT>
                    <a:solidFill>
                      <a:srgbClr val="434343"/>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11</a:t>
                      </a:r>
                      <a:endParaRPr sz="1600" u="none" cap="none" strike="noStrike">
                        <a:solidFill>
                          <a:srgbClr val="FFFFFF"/>
                        </a:solidFill>
                      </a:endParaRPr>
                    </a:p>
                  </a:txBody>
                  <a:tcPr marT="91425" marB="91425" marR="91425" marL="91425">
                    <a:lnT cap="flat" cmpd="sng" w="9525">
                      <a:solidFill>
                        <a:srgbClr val="FFFFFF"/>
                      </a:solidFill>
                      <a:prstDash val="solid"/>
                      <a:round/>
                      <a:headEnd len="sm" w="sm" type="none"/>
                      <a:tailEnd len="sm" w="sm" type="none"/>
                    </a:lnT>
                    <a:solidFill>
                      <a:srgbClr val="5B0F00"/>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200</a:t>
                      </a:r>
                      <a:endParaRPr sz="1600" u="none" cap="none" strike="noStrike">
                        <a:solidFill>
                          <a:srgbClr val="FFFFFF"/>
                        </a:solidFill>
                      </a:endParaRPr>
                    </a:p>
                  </a:txBody>
                  <a:tcPr marT="91425" marB="91425" marR="91425" marL="91425">
                    <a:lnT cap="flat" cmpd="sng" w="9525">
                      <a:solidFill>
                        <a:srgbClr val="FFFFFF"/>
                      </a:solidFill>
                      <a:prstDash val="solid"/>
                      <a:round/>
                      <a:headEnd len="sm" w="sm" type="none"/>
                      <a:tailEnd len="sm" w="sm" type="none"/>
                    </a:lnT>
                    <a:solidFill>
                      <a:srgbClr val="073763"/>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1.4</a:t>
                      </a:r>
                      <a:endParaRPr sz="1600" u="none" cap="none" strike="noStrike">
                        <a:solidFill>
                          <a:srgbClr val="FFFFFF"/>
                        </a:solidFill>
                      </a:endParaRPr>
                    </a:p>
                  </a:txBody>
                  <a:tcPr marT="91425" marB="91425" marR="91425" marL="91425">
                    <a:lnT cap="flat" cmpd="sng" w="9525">
                      <a:solidFill>
                        <a:srgbClr val="FFFFFF"/>
                      </a:solidFill>
                      <a:prstDash val="solid"/>
                      <a:round/>
                      <a:headEnd len="sm" w="sm" type="none"/>
                      <a:tailEnd len="sm" w="sm" type="none"/>
                    </a:lnT>
                    <a:solidFill>
                      <a:srgbClr val="20124D"/>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1</a:t>
                      </a:r>
                      <a:endParaRPr sz="1600" u="none" cap="none" strike="noStrike">
                        <a:solidFill>
                          <a:srgbClr val="FFFFFF"/>
                        </a:solidFill>
                      </a:endParaRPr>
                    </a:p>
                  </a:txBody>
                  <a:tcPr marT="91425" marB="91425" marR="91425" marL="91425">
                    <a:solidFill>
                      <a:srgbClr val="783F04"/>
                    </a:solidFill>
                  </a:tcPr>
                </a:tc>
              </a:tr>
            </a:tbl>
          </a:graphicData>
        </a:graphic>
      </p:graphicFrame>
      <p:sp>
        <p:nvSpPr>
          <p:cNvPr id="621" name="Google Shape;621;p56"/>
          <p:cNvSpPr txBox="1"/>
          <p:nvPr/>
        </p:nvSpPr>
        <p:spPr>
          <a:xfrm>
            <a:off x="2848800" y="1165950"/>
            <a:ext cx="6255000" cy="15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22" name="Google Shape;622;p56"/>
          <p:cNvSpPr txBox="1"/>
          <p:nvPr/>
        </p:nvSpPr>
        <p:spPr>
          <a:xfrm>
            <a:off x="4173150" y="924775"/>
            <a:ext cx="4282800" cy="1371600"/>
          </a:xfrm>
          <a:prstGeom prst="rect">
            <a:avLst/>
          </a:prstGeom>
          <a:solidFill>
            <a:schemeClr val="dk1">
              <a:alpha val="49019"/>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8D8D8"/>
              </a:buClr>
              <a:buSzPts val="4000"/>
              <a:buFont typeface="Calibri"/>
              <a:buNone/>
            </a:pPr>
            <a:r>
              <a:rPr b="0" i="0" lang="en-US" sz="4000" u="none" cap="none" strike="noStrike">
                <a:solidFill>
                  <a:srgbClr val="D8D8D8"/>
                </a:solidFill>
                <a:latin typeface="Calibri"/>
                <a:ea typeface="Calibri"/>
                <a:cs typeface="Calibri"/>
                <a:sym typeface="Calibri"/>
              </a:rPr>
              <a:t>getData - </a:t>
            </a:r>
            <a:endParaRPr b="0" i="0" sz="4000" u="none" cap="none" strike="noStrike">
              <a:solidFill>
                <a:srgbClr val="D8D8D8"/>
              </a:solidFill>
              <a:latin typeface="Calibri"/>
              <a:ea typeface="Calibri"/>
              <a:cs typeface="Calibri"/>
              <a:sym typeface="Calibri"/>
            </a:endParaRPr>
          </a:p>
          <a:p>
            <a:pPr indent="0" lvl="0" marL="0" marR="0" rtl="0" algn="ctr">
              <a:lnSpc>
                <a:spcPct val="100000"/>
              </a:lnSpc>
              <a:spcBef>
                <a:spcPts val="0"/>
              </a:spcBef>
              <a:spcAft>
                <a:spcPts val="0"/>
              </a:spcAft>
              <a:buClr>
                <a:srgbClr val="D8D8D8"/>
              </a:buClr>
              <a:buSzPts val="4000"/>
              <a:buFont typeface="Calibri"/>
              <a:buNone/>
            </a:pPr>
            <a:r>
              <a:rPr b="0" i="0" lang="en-US" sz="4000" u="none" cap="none" strike="noStrike">
                <a:solidFill>
                  <a:srgbClr val="D8D8D8"/>
                </a:solidFill>
                <a:latin typeface="Calibri"/>
                <a:ea typeface="Calibri"/>
                <a:cs typeface="Calibri"/>
                <a:sym typeface="Calibri"/>
              </a:rPr>
              <a:t>output example</a:t>
            </a:r>
            <a:endParaRPr b="0" i="0" sz="4000" u="none" cap="none" strike="noStrike">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57"/>
          <p:cNvSpPr txBox="1"/>
          <p:nvPr/>
        </p:nvSpPr>
        <p:spPr>
          <a:xfrm>
            <a:off x="195242" y="270249"/>
            <a:ext cx="2802900" cy="461700"/>
          </a:xfrm>
          <a:prstGeom prst="rect">
            <a:avLst/>
          </a:prstGeom>
          <a:solidFill>
            <a:schemeClr val="dk1">
              <a:alpha val="49019"/>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8D8D8"/>
              </a:buClr>
              <a:buSzPts val="2400"/>
              <a:buFont typeface="Calibri"/>
              <a:buNone/>
            </a:pPr>
            <a:r>
              <a:rPr b="0" i="0" lang="en-US" sz="2400" u="none" cap="none" strike="noStrike">
                <a:solidFill>
                  <a:srgbClr val="D8D8D8"/>
                </a:solidFill>
                <a:latin typeface="Calibri"/>
                <a:ea typeface="Calibri"/>
                <a:cs typeface="Calibri"/>
                <a:sym typeface="Calibri"/>
              </a:rPr>
              <a:t>Data Modeling</a:t>
            </a:r>
            <a:endParaRPr b="0" i="0" sz="1800" u="none" cap="none" strike="noStrike">
              <a:solidFill>
                <a:schemeClr val="dk1"/>
              </a:solidFill>
              <a:latin typeface="Calibri"/>
              <a:ea typeface="Calibri"/>
              <a:cs typeface="Calibri"/>
              <a:sym typeface="Calibri"/>
            </a:endParaRPr>
          </a:p>
        </p:txBody>
      </p:sp>
      <p:pic>
        <p:nvPicPr>
          <p:cNvPr id="629" name="Google Shape;629;p57"/>
          <p:cNvPicPr preferRelativeResize="0"/>
          <p:nvPr/>
        </p:nvPicPr>
        <p:blipFill rotWithShape="1">
          <a:blip r:embed="rId3">
            <a:alphaModFix/>
          </a:blip>
          <a:srcRect b="0" l="0" r="0" t="0"/>
          <a:stretch/>
        </p:blipFill>
        <p:spPr>
          <a:xfrm>
            <a:off x="8471153" y="119525"/>
            <a:ext cx="4599083" cy="8687949"/>
          </a:xfrm>
          <a:prstGeom prst="rect">
            <a:avLst/>
          </a:prstGeom>
          <a:noFill/>
          <a:ln>
            <a:noFill/>
          </a:ln>
        </p:spPr>
      </p:pic>
      <p:sp>
        <p:nvSpPr>
          <p:cNvPr id="630" name="Google Shape;630;p57"/>
          <p:cNvSpPr txBox="1"/>
          <p:nvPr/>
        </p:nvSpPr>
        <p:spPr>
          <a:xfrm>
            <a:off x="199925" y="2513950"/>
            <a:ext cx="8124900" cy="768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US" sz="1600" u="none" cap="none" strike="noStrike">
                <a:solidFill>
                  <a:schemeClr val="dk1"/>
                </a:solidFill>
                <a:highlight>
                  <a:srgbClr val="FFFFFF"/>
                </a:highlight>
                <a:latin typeface="Calibri"/>
                <a:ea typeface="Calibri"/>
                <a:cs typeface="Calibri"/>
                <a:sym typeface="Calibri"/>
              </a:rPr>
              <a:t>radient_roles = {</a:t>
            </a:r>
            <a:r>
              <a:rPr b="1" i="0" lang="en-US" sz="1600" u="none" cap="none" strike="noStrike">
                <a:solidFill>
                  <a:srgbClr val="008080"/>
                </a:solidFill>
                <a:highlight>
                  <a:srgbClr val="FFFFFF"/>
                </a:highlight>
                <a:latin typeface="Calibri"/>
                <a:ea typeface="Calibri"/>
                <a:cs typeface="Calibri"/>
                <a:sym typeface="Calibri"/>
              </a:rPr>
              <a:t>"Carry"</a:t>
            </a:r>
            <a:r>
              <a:rPr b="0" i="0" lang="en-US" sz="1600" u="none" cap="none" strike="noStrike">
                <a:solidFill>
                  <a:schemeClr val="dk1"/>
                </a:solidFill>
                <a:highlight>
                  <a:srgbClr val="FFFFFF"/>
                </a:highlight>
                <a:latin typeface="Calibri"/>
                <a:ea typeface="Calibri"/>
                <a:cs typeface="Calibri"/>
                <a:sym typeface="Calibri"/>
              </a:rPr>
              <a:t>: </a:t>
            </a:r>
            <a:r>
              <a:rPr b="0" i="0" lang="en-US" sz="1600" u="none" cap="none" strike="noStrike">
                <a:solidFill>
                  <a:srgbClr val="0000FF"/>
                </a:solidFill>
                <a:highlight>
                  <a:srgbClr val="FFFFFF"/>
                </a:highlight>
                <a:latin typeface="Calibri"/>
                <a:ea typeface="Calibri"/>
                <a:cs typeface="Calibri"/>
                <a:sym typeface="Calibri"/>
              </a:rPr>
              <a:t>0</a:t>
            </a:r>
            <a:r>
              <a:rPr b="0" i="0" lang="en-US" sz="1600" u="none" cap="none" strike="noStrike">
                <a:solidFill>
                  <a:schemeClr val="dk1"/>
                </a:solidFill>
                <a:highlight>
                  <a:srgbClr val="FFFFFF"/>
                </a:highlight>
                <a:latin typeface="Calibri"/>
                <a:ea typeface="Calibri"/>
                <a:cs typeface="Calibri"/>
                <a:sym typeface="Calibri"/>
              </a:rPr>
              <a:t>, </a:t>
            </a:r>
            <a:r>
              <a:rPr b="1" i="0" lang="en-US" sz="1600" u="none" cap="none" strike="noStrike">
                <a:solidFill>
                  <a:srgbClr val="008080"/>
                </a:solidFill>
                <a:highlight>
                  <a:srgbClr val="FFFFFF"/>
                </a:highlight>
                <a:latin typeface="Calibri"/>
                <a:ea typeface="Calibri"/>
                <a:cs typeface="Calibri"/>
                <a:sym typeface="Calibri"/>
              </a:rPr>
              <a:t>"Initiator"</a:t>
            </a:r>
            <a:r>
              <a:rPr b="0" i="0" lang="en-US" sz="1600" u="none" cap="none" strike="noStrike">
                <a:solidFill>
                  <a:schemeClr val="dk1"/>
                </a:solidFill>
                <a:highlight>
                  <a:srgbClr val="FFFFFF"/>
                </a:highlight>
                <a:latin typeface="Calibri"/>
                <a:ea typeface="Calibri"/>
                <a:cs typeface="Calibri"/>
                <a:sym typeface="Calibri"/>
              </a:rPr>
              <a:t>: </a:t>
            </a:r>
            <a:r>
              <a:rPr b="0" i="0" lang="en-US" sz="1600" u="none" cap="none" strike="noStrike">
                <a:solidFill>
                  <a:srgbClr val="0000FF"/>
                </a:solidFill>
                <a:highlight>
                  <a:srgbClr val="FFFFFF"/>
                </a:highlight>
                <a:latin typeface="Calibri"/>
                <a:ea typeface="Calibri"/>
                <a:cs typeface="Calibri"/>
                <a:sym typeface="Calibri"/>
              </a:rPr>
              <a:t>1</a:t>
            </a:r>
            <a:r>
              <a:rPr b="0" i="0" lang="en-US" sz="1600" u="none" cap="none" strike="noStrike">
                <a:solidFill>
                  <a:schemeClr val="dk1"/>
                </a:solidFill>
                <a:highlight>
                  <a:srgbClr val="FFFFFF"/>
                </a:highlight>
                <a:latin typeface="Calibri"/>
                <a:ea typeface="Calibri"/>
                <a:cs typeface="Calibri"/>
                <a:sym typeface="Calibri"/>
              </a:rPr>
              <a:t>, </a:t>
            </a:r>
            <a:r>
              <a:rPr b="1" i="0" lang="en-US" sz="1600" u="none" cap="none" strike="noStrike">
                <a:solidFill>
                  <a:srgbClr val="008080"/>
                </a:solidFill>
                <a:highlight>
                  <a:srgbClr val="FFFFFF"/>
                </a:highlight>
                <a:latin typeface="Calibri"/>
                <a:ea typeface="Calibri"/>
                <a:cs typeface="Calibri"/>
                <a:sym typeface="Calibri"/>
              </a:rPr>
              <a:t>"Nuker"</a:t>
            </a:r>
            <a:r>
              <a:rPr b="0" i="0" lang="en-US" sz="1600" u="none" cap="none" strike="noStrike">
                <a:solidFill>
                  <a:schemeClr val="dk1"/>
                </a:solidFill>
                <a:highlight>
                  <a:srgbClr val="FFFFFF"/>
                </a:highlight>
                <a:latin typeface="Calibri"/>
                <a:ea typeface="Calibri"/>
                <a:cs typeface="Calibri"/>
                <a:sym typeface="Calibri"/>
              </a:rPr>
              <a:t>: </a:t>
            </a:r>
            <a:r>
              <a:rPr b="0" i="0" lang="en-US" sz="1600" u="none" cap="none" strike="noStrike">
                <a:solidFill>
                  <a:srgbClr val="0000FF"/>
                </a:solidFill>
                <a:highlight>
                  <a:srgbClr val="FFFFFF"/>
                </a:highlight>
                <a:latin typeface="Calibri"/>
                <a:ea typeface="Calibri"/>
                <a:cs typeface="Calibri"/>
                <a:sym typeface="Calibri"/>
              </a:rPr>
              <a:t>2</a:t>
            </a:r>
            <a:r>
              <a:rPr b="0" i="0" lang="en-US" sz="1600" u="none" cap="none" strike="noStrike">
                <a:solidFill>
                  <a:schemeClr val="dk1"/>
                </a:solidFill>
                <a:highlight>
                  <a:srgbClr val="FFFFFF"/>
                </a:highlight>
                <a:latin typeface="Calibri"/>
                <a:ea typeface="Calibri"/>
                <a:cs typeface="Calibri"/>
                <a:sym typeface="Calibri"/>
              </a:rPr>
              <a:t>, </a:t>
            </a:r>
            <a:r>
              <a:rPr b="1" i="0" lang="en-US" sz="1600" u="none" cap="none" strike="noStrike">
                <a:solidFill>
                  <a:srgbClr val="008080"/>
                </a:solidFill>
                <a:highlight>
                  <a:srgbClr val="FFFFFF"/>
                </a:highlight>
                <a:latin typeface="Calibri"/>
                <a:ea typeface="Calibri"/>
                <a:cs typeface="Calibri"/>
                <a:sym typeface="Calibri"/>
              </a:rPr>
              <a:t>"Disabler"</a:t>
            </a:r>
            <a:r>
              <a:rPr b="0" i="0" lang="en-US" sz="1600" u="none" cap="none" strike="noStrike">
                <a:solidFill>
                  <a:schemeClr val="dk1"/>
                </a:solidFill>
                <a:highlight>
                  <a:srgbClr val="FFFFFF"/>
                </a:highlight>
                <a:latin typeface="Calibri"/>
                <a:ea typeface="Calibri"/>
                <a:cs typeface="Calibri"/>
                <a:sym typeface="Calibri"/>
              </a:rPr>
              <a:t>: </a:t>
            </a:r>
            <a:r>
              <a:rPr b="0" i="0" lang="en-US" sz="1600" u="none" cap="none" strike="noStrike">
                <a:solidFill>
                  <a:srgbClr val="0000FF"/>
                </a:solidFill>
                <a:highlight>
                  <a:srgbClr val="FFFFFF"/>
                </a:highlight>
                <a:latin typeface="Calibri"/>
                <a:ea typeface="Calibri"/>
                <a:cs typeface="Calibri"/>
                <a:sym typeface="Calibri"/>
              </a:rPr>
              <a:t>3</a:t>
            </a:r>
            <a:r>
              <a:rPr b="0" i="0" lang="en-US" sz="1600" u="none" cap="none" strike="noStrike">
                <a:solidFill>
                  <a:schemeClr val="dk1"/>
                </a:solidFill>
                <a:highlight>
                  <a:srgbClr val="FFFFFF"/>
                </a:highlight>
                <a:latin typeface="Calibri"/>
                <a:ea typeface="Calibri"/>
                <a:cs typeface="Calibri"/>
                <a:sym typeface="Calibri"/>
              </a:rPr>
              <a:t>, </a:t>
            </a:r>
            <a:r>
              <a:rPr b="1" i="0" lang="en-US" sz="1600" u="none" cap="none" strike="noStrike">
                <a:solidFill>
                  <a:srgbClr val="008080"/>
                </a:solidFill>
                <a:highlight>
                  <a:srgbClr val="FFFFFF"/>
                </a:highlight>
                <a:latin typeface="Calibri"/>
                <a:ea typeface="Calibri"/>
                <a:cs typeface="Calibri"/>
                <a:sym typeface="Calibri"/>
              </a:rPr>
              <a:t>"Durable"</a:t>
            </a:r>
            <a:r>
              <a:rPr b="0" i="0" lang="en-US" sz="1600" u="none" cap="none" strike="noStrike">
                <a:solidFill>
                  <a:schemeClr val="dk1"/>
                </a:solidFill>
                <a:highlight>
                  <a:srgbClr val="FFFFFF"/>
                </a:highlight>
                <a:latin typeface="Calibri"/>
                <a:ea typeface="Calibri"/>
                <a:cs typeface="Calibri"/>
                <a:sym typeface="Calibri"/>
              </a:rPr>
              <a:t>: </a:t>
            </a:r>
            <a:r>
              <a:rPr b="0" i="0" lang="en-US" sz="1600" u="none" cap="none" strike="noStrike">
                <a:solidFill>
                  <a:srgbClr val="0000FF"/>
                </a:solidFill>
                <a:highlight>
                  <a:srgbClr val="FFFFFF"/>
                </a:highlight>
                <a:latin typeface="Calibri"/>
                <a:ea typeface="Calibri"/>
                <a:cs typeface="Calibri"/>
                <a:sym typeface="Calibri"/>
              </a:rPr>
              <a:t>4</a:t>
            </a:r>
            <a:r>
              <a:rPr b="0" i="0" lang="en-US" sz="1600" u="none" cap="none" strike="noStrike">
                <a:solidFill>
                  <a:schemeClr val="dk1"/>
                </a:solidFill>
                <a:highlight>
                  <a:srgbClr val="FFFFFF"/>
                </a:highlight>
                <a:latin typeface="Calibri"/>
                <a:ea typeface="Calibri"/>
                <a:cs typeface="Calibri"/>
                <a:sym typeface="Calibri"/>
              </a:rPr>
              <a:t>, </a:t>
            </a:r>
            <a:r>
              <a:rPr b="1" i="0" lang="en-US" sz="1600" u="none" cap="none" strike="noStrike">
                <a:solidFill>
                  <a:srgbClr val="008080"/>
                </a:solidFill>
                <a:highlight>
                  <a:srgbClr val="FFFFFF"/>
                </a:highlight>
                <a:latin typeface="Calibri"/>
                <a:ea typeface="Calibri"/>
                <a:cs typeface="Calibri"/>
                <a:sym typeface="Calibri"/>
              </a:rPr>
              <a:t>"Escape"</a:t>
            </a:r>
            <a:r>
              <a:rPr b="0" i="0" lang="en-US" sz="1600" u="none" cap="none" strike="noStrike">
                <a:solidFill>
                  <a:schemeClr val="dk1"/>
                </a:solidFill>
                <a:highlight>
                  <a:srgbClr val="FFFFFF"/>
                </a:highlight>
                <a:latin typeface="Calibri"/>
                <a:ea typeface="Calibri"/>
                <a:cs typeface="Calibri"/>
                <a:sym typeface="Calibri"/>
              </a:rPr>
              <a:t>: </a:t>
            </a:r>
            <a:r>
              <a:rPr b="0" i="0" lang="en-US" sz="1600" u="none" cap="none" strike="noStrike">
                <a:solidFill>
                  <a:srgbClr val="0000FF"/>
                </a:solidFill>
                <a:highlight>
                  <a:srgbClr val="FFFFFF"/>
                </a:highlight>
                <a:latin typeface="Calibri"/>
                <a:ea typeface="Calibri"/>
                <a:cs typeface="Calibri"/>
                <a:sym typeface="Calibri"/>
              </a:rPr>
              <a:t>5</a:t>
            </a:r>
            <a:r>
              <a:rPr b="0" i="0" lang="en-US" sz="1600" u="none" cap="none" strike="noStrike">
                <a:solidFill>
                  <a:schemeClr val="dk1"/>
                </a:solidFill>
                <a:highlight>
                  <a:srgbClr val="FFFFFF"/>
                </a:highlight>
                <a:latin typeface="Calibri"/>
                <a:ea typeface="Calibri"/>
                <a:cs typeface="Calibri"/>
                <a:sym typeface="Calibri"/>
              </a:rPr>
              <a:t>, </a:t>
            </a:r>
            <a:r>
              <a:rPr b="1" i="0" lang="en-US" sz="1600" u="none" cap="none" strike="noStrike">
                <a:solidFill>
                  <a:srgbClr val="008080"/>
                </a:solidFill>
                <a:highlight>
                  <a:srgbClr val="FFFFFF"/>
                </a:highlight>
                <a:latin typeface="Calibri"/>
                <a:ea typeface="Calibri"/>
                <a:cs typeface="Calibri"/>
                <a:sym typeface="Calibri"/>
              </a:rPr>
              <a:t>"Support"</a:t>
            </a:r>
            <a:r>
              <a:rPr b="0" i="0" lang="en-US" sz="1600" u="none" cap="none" strike="noStrike">
                <a:solidFill>
                  <a:schemeClr val="dk1"/>
                </a:solidFill>
                <a:highlight>
                  <a:srgbClr val="FFFFFF"/>
                </a:highlight>
                <a:latin typeface="Calibri"/>
                <a:ea typeface="Calibri"/>
                <a:cs typeface="Calibri"/>
                <a:sym typeface="Calibri"/>
              </a:rPr>
              <a:t>: </a:t>
            </a:r>
            <a:r>
              <a:rPr b="0" i="0" lang="en-US" sz="1600" u="none" cap="none" strike="noStrike">
                <a:solidFill>
                  <a:srgbClr val="0000FF"/>
                </a:solidFill>
                <a:highlight>
                  <a:srgbClr val="FFFFFF"/>
                </a:highlight>
                <a:latin typeface="Calibri"/>
                <a:ea typeface="Calibri"/>
                <a:cs typeface="Calibri"/>
                <a:sym typeface="Calibri"/>
              </a:rPr>
              <a:t>6</a:t>
            </a:r>
            <a:r>
              <a:rPr b="0" i="0" lang="en-US" sz="1600" u="none" cap="none" strike="noStrike">
                <a:solidFill>
                  <a:schemeClr val="dk1"/>
                </a:solidFill>
                <a:highlight>
                  <a:srgbClr val="FFFFFF"/>
                </a:highlight>
                <a:latin typeface="Calibri"/>
                <a:ea typeface="Calibri"/>
                <a:cs typeface="Calibri"/>
                <a:sym typeface="Calibri"/>
              </a:rPr>
              <a:t>, </a:t>
            </a:r>
            <a:r>
              <a:rPr b="1" i="0" lang="en-US" sz="1600" u="none" cap="none" strike="noStrike">
                <a:solidFill>
                  <a:srgbClr val="008080"/>
                </a:solidFill>
                <a:highlight>
                  <a:srgbClr val="FFFFFF"/>
                </a:highlight>
                <a:latin typeface="Calibri"/>
                <a:ea typeface="Calibri"/>
                <a:cs typeface="Calibri"/>
                <a:sym typeface="Calibri"/>
              </a:rPr>
              <a:t>"Pusher"</a:t>
            </a:r>
            <a:r>
              <a:rPr b="0" i="0" lang="en-US" sz="1600" u="none" cap="none" strike="noStrike">
                <a:solidFill>
                  <a:schemeClr val="dk1"/>
                </a:solidFill>
                <a:highlight>
                  <a:srgbClr val="FFFFFF"/>
                </a:highlight>
                <a:latin typeface="Calibri"/>
                <a:ea typeface="Calibri"/>
                <a:cs typeface="Calibri"/>
                <a:sym typeface="Calibri"/>
              </a:rPr>
              <a:t>: </a:t>
            </a:r>
            <a:r>
              <a:rPr b="0" i="0" lang="en-US" sz="1600" u="none" cap="none" strike="noStrike">
                <a:solidFill>
                  <a:srgbClr val="0000FF"/>
                </a:solidFill>
                <a:highlight>
                  <a:srgbClr val="FFFFFF"/>
                </a:highlight>
                <a:latin typeface="Calibri"/>
                <a:ea typeface="Calibri"/>
                <a:cs typeface="Calibri"/>
                <a:sym typeface="Calibri"/>
              </a:rPr>
              <a:t>7</a:t>
            </a:r>
            <a:r>
              <a:rPr b="0" i="0" lang="en-US" sz="1600" u="none" cap="none" strike="noStrike">
                <a:solidFill>
                  <a:schemeClr val="dk1"/>
                </a:solidFill>
                <a:highlight>
                  <a:srgbClr val="FFFFFF"/>
                </a:highlight>
                <a:latin typeface="Calibri"/>
                <a:ea typeface="Calibri"/>
                <a:cs typeface="Calibri"/>
                <a:sym typeface="Calibri"/>
              </a:rPr>
              <a:t>, </a:t>
            </a:r>
            <a:r>
              <a:rPr b="1" i="0" lang="en-US" sz="1600" u="none" cap="none" strike="noStrike">
                <a:solidFill>
                  <a:srgbClr val="008080"/>
                </a:solidFill>
                <a:highlight>
                  <a:srgbClr val="FFFFFF"/>
                </a:highlight>
                <a:latin typeface="Calibri"/>
                <a:ea typeface="Calibri"/>
                <a:cs typeface="Calibri"/>
                <a:sym typeface="Calibri"/>
              </a:rPr>
              <a:t>"Jungler"</a:t>
            </a:r>
            <a:r>
              <a:rPr b="0" i="0" lang="en-US" sz="1600" u="none" cap="none" strike="noStrike">
                <a:solidFill>
                  <a:schemeClr val="dk1"/>
                </a:solidFill>
                <a:highlight>
                  <a:srgbClr val="FFFFFF"/>
                </a:highlight>
                <a:latin typeface="Calibri"/>
                <a:ea typeface="Calibri"/>
                <a:cs typeface="Calibri"/>
                <a:sym typeface="Calibri"/>
              </a:rPr>
              <a:t>: </a:t>
            </a:r>
            <a:r>
              <a:rPr b="0" i="0" lang="en-US" sz="1600" u="none" cap="none" strike="noStrike">
                <a:solidFill>
                  <a:srgbClr val="0000FF"/>
                </a:solidFill>
                <a:highlight>
                  <a:srgbClr val="FFFFFF"/>
                </a:highlight>
                <a:latin typeface="Calibri"/>
                <a:ea typeface="Calibri"/>
                <a:cs typeface="Calibri"/>
                <a:sym typeface="Calibri"/>
              </a:rPr>
              <a:t>8</a:t>
            </a:r>
            <a:r>
              <a:rPr b="0" i="0" lang="en-US" sz="1600" u="none" cap="none" strike="noStrike">
                <a:solidFill>
                  <a:schemeClr val="dk1"/>
                </a:solidFill>
                <a:highlight>
                  <a:srgbClr val="FFFFFF"/>
                </a:highlight>
                <a:latin typeface="Calibri"/>
                <a:ea typeface="Calibri"/>
                <a:cs typeface="Calibri"/>
                <a:sym typeface="Calibri"/>
              </a:rPr>
              <a:t>}</a:t>
            </a:r>
            <a:endParaRPr b="0" i="0" sz="1600" u="none" cap="none" strike="noStrike">
              <a:solidFill>
                <a:schemeClr val="dk1"/>
              </a:solidFill>
              <a:highlight>
                <a:srgbClr val="FFFFFF"/>
              </a:highlight>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aphicFrame>
        <p:nvGraphicFramePr>
          <p:cNvPr id="631" name="Google Shape;631;p57"/>
          <p:cNvGraphicFramePr/>
          <p:nvPr/>
        </p:nvGraphicFramePr>
        <p:xfrm>
          <a:off x="199925" y="3737150"/>
          <a:ext cx="3000000" cy="3000000"/>
        </p:xfrm>
        <a:graphic>
          <a:graphicData uri="http://schemas.openxmlformats.org/drawingml/2006/table">
            <a:tbl>
              <a:tblPr>
                <a:noFill/>
                <a:tableStyleId>{EC79A895-2D9C-41A3-83AF-8E860A61BF40}</a:tableStyleId>
              </a:tblPr>
              <a:tblGrid>
                <a:gridCol w="602175"/>
                <a:gridCol w="1163925"/>
                <a:gridCol w="752575"/>
                <a:gridCol w="1509625"/>
                <a:gridCol w="1238325"/>
                <a:gridCol w="625850"/>
                <a:gridCol w="1313700"/>
                <a:gridCol w="982075"/>
              </a:tblGrid>
              <a:tr h="861825">
                <a:tc rowSpan="3">
                  <a:txBody>
                    <a:bodyPr/>
                    <a:lstStyle/>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p>
                      <a:pPr indent="0" lvl="0" marL="0" marR="0" rtl="0" algn="ctr">
                        <a:lnSpc>
                          <a:spcPct val="100000"/>
                        </a:lnSpc>
                        <a:spcBef>
                          <a:spcPts val="0"/>
                        </a:spcBef>
                        <a:spcAft>
                          <a:spcPts val="0"/>
                        </a:spcAft>
                        <a:buClr>
                          <a:srgbClr val="FFFFFF"/>
                        </a:buClr>
                        <a:buSzPts val="1600"/>
                        <a:buFont typeface="Calibri"/>
                        <a:buNone/>
                      </a:pPr>
                      <a:r>
                        <a:rPr lang="en-US" sz="1600" u="none" cap="none" strike="noStrike">
                          <a:solidFill>
                            <a:srgbClr val="FFFFFF"/>
                          </a:solidFill>
                        </a:rPr>
                        <a:t>...</a:t>
                      </a:r>
                      <a:endParaRPr sz="1600" u="none" cap="none" strike="noStrike">
                        <a:solidFill>
                          <a:srgbClr val="FFFFFF"/>
                        </a:solidFill>
                      </a:endParaRPr>
                    </a:p>
                  </a:txBody>
                  <a:tcPr marT="91425" marB="91425" marR="91425" marL="91425">
                    <a:solidFill>
                      <a:srgbClr val="434343"/>
                    </a:solidFill>
                  </a:tcPr>
                </a:tc>
                <a:tc gridSpan="3">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Role count</a:t>
                      </a:r>
                      <a:endParaRPr sz="1600" u="none" cap="none" strike="noStrike">
                        <a:solidFill>
                          <a:srgbClr val="FFFFFF"/>
                        </a:solidFill>
                      </a:endParaRPr>
                    </a:p>
                  </a:txBody>
                  <a:tcPr marT="91425" marB="91425" marR="91425" marL="91425">
                    <a:solidFill>
                      <a:srgbClr val="999999"/>
                    </a:solidFill>
                  </a:tcPr>
                </a:tc>
                <a:tc hMerge="1"/>
                <a:tc hMerge="1"/>
                <a:tc>
                  <a:txBody>
                    <a:bodyPr/>
                    <a:lstStyle/>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txBody>
                  <a:tcPr marT="91425" marB="91425" marR="91425" marL="91425">
                    <a:solidFill>
                      <a:srgbClr val="434343"/>
                    </a:solidFill>
                  </a:tcPr>
                </a:tc>
                <a:tc>
                  <a:txBody>
                    <a:bodyPr/>
                    <a:lstStyle/>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txBody>
                  <a:tcPr marT="91425" marB="91425" marR="91425" marL="91425">
                    <a:solidFill>
                      <a:srgbClr val="434343"/>
                    </a:solidFill>
                  </a:tcPr>
                </a:tc>
                <a:tc>
                  <a:txBody>
                    <a:bodyPr/>
                    <a:lstStyle/>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txBody>
                  <a:tcPr marT="91425" marB="91425" marR="91425" marL="91425">
                    <a:solidFill>
                      <a:srgbClr val="434343"/>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Match Feature - Target</a:t>
                      </a:r>
                      <a:endParaRPr sz="1600" u="none" cap="none" strike="noStrike">
                        <a:solidFill>
                          <a:srgbClr val="FFFFFF"/>
                        </a:solidFill>
                      </a:endParaRPr>
                    </a:p>
                  </a:txBody>
                  <a:tcPr marT="91425" marB="91425" marR="91425" marL="91425">
                    <a:solidFill>
                      <a:srgbClr val="783F04"/>
                    </a:solidFill>
                  </a:tcPr>
                </a:tc>
              </a:tr>
              <a:tr h="631300">
                <a:tc vMerge="1"/>
                <a:tc gridSpan="3">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Team 1</a:t>
                      </a:r>
                      <a:endParaRPr sz="1600" u="none" cap="none" strike="noStrike">
                        <a:solidFill>
                          <a:srgbClr val="FFFFFF"/>
                        </a:solidFill>
                      </a:endParaRPr>
                    </a:p>
                  </a:txBody>
                  <a:tcPr marT="91425" marB="91425" marR="91425" marL="91425">
                    <a:lnB cap="flat" cmpd="sng" w="9525">
                      <a:solidFill>
                        <a:srgbClr val="FFFFFF"/>
                      </a:solidFill>
                      <a:prstDash val="solid"/>
                      <a:round/>
                      <a:headEnd len="sm" w="sm" type="none"/>
                      <a:tailEnd len="sm" w="sm" type="none"/>
                    </a:lnB>
                    <a:solidFill>
                      <a:srgbClr val="5B0F00"/>
                    </a:solidFill>
                  </a:tcPr>
                </a:tc>
                <a:tc hMerge="1"/>
                <a:tc hMerge="1"/>
                <a:tc gridSpan="3">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Team 2</a:t>
                      </a:r>
                      <a:endParaRPr sz="1600" u="none" cap="none" strike="noStrike">
                        <a:solidFill>
                          <a:srgbClr val="FFFFFF"/>
                        </a:solidFill>
                      </a:endParaRPr>
                    </a:p>
                  </a:txBody>
                  <a:tcPr marT="91425" marB="91425" marR="91425" marL="91425">
                    <a:lnB cap="flat" cmpd="sng" w="9525">
                      <a:solidFill>
                        <a:srgbClr val="FFFFFF"/>
                      </a:solidFill>
                      <a:prstDash val="solid"/>
                      <a:round/>
                      <a:headEnd len="sm" w="sm" type="none"/>
                      <a:tailEnd len="sm" w="sm" type="none"/>
                    </a:lnB>
                    <a:solidFill>
                      <a:srgbClr val="20124D"/>
                    </a:solidFill>
                  </a:tcPr>
                </a:tc>
                <a:tc hMerge="1"/>
                <a:tc hMerge="1"/>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[“radiant_win”]</a:t>
                      </a:r>
                      <a:endParaRPr sz="1600" u="none" cap="none" strike="noStrike">
                        <a:solidFill>
                          <a:srgbClr val="FFFFFF"/>
                        </a:solidFill>
                      </a:endParaRPr>
                    </a:p>
                  </a:txBody>
                  <a:tcPr marT="91425" marB="91425" marR="91425" marL="91425">
                    <a:solidFill>
                      <a:srgbClr val="783F04"/>
                    </a:solidFill>
                  </a:tcPr>
                </a:tc>
              </a:tr>
              <a:tr h="665875">
                <a:tc vMerge="1"/>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“Carry” (0)</a:t>
                      </a:r>
                      <a:endParaRPr sz="1600" u="none" cap="none" strike="noStrike">
                        <a:solidFill>
                          <a:srgbClr val="FFFFFF"/>
                        </a:solidFill>
                      </a:endParaRPr>
                    </a:p>
                  </a:txBody>
                  <a:tcPr marT="91425" marB="91425" marR="91425" marL="91425">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90000"/>
                    </a:solidFill>
                  </a:tcPr>
                </a:tc>
                <a:tc>
                  <a:txBody>
                    <a:bodyPr/>
                    <a:lstStyle/>
                    <a:p>
                      <a:pPr indent="0" lvl="0" marL="0" marR="0" rtl="0" algn="ctr">
                        <a:lnSpc>
                          <a:spcPct val="100000"/>
                        </a:lnSpc>
                        <a:spcBef>
                          <a:spcPts val="0"/>
                        </a:spcBef>
                        <a:spcAft>
                          <a:spcPts val="0"/>
                        </a:spcAft>
                        <a:buClr>
                          <a:srgbClr val="FFFFFF"/>
                        </a:buClr>
                        <a:buSzPts val="1600"/>
                        <a:buFont typeface="Calibri"/>
                        <a:buNone/>
                      </a:pPr>
                      <a:r>
                        <a:rPr lang="en-US" sz="1600" u="none" cap="none" strike="noStrike">
                          <a:solidFill>
                            <a:srgbClr val="FFFFFF"/>
                          </a:solidFill>
                        </a:rPr>
                        <a:t>...</a:t>
                      </a:r>
                      <a:endParaRPr sz="1600" u="none" cap="none" strike="noStrike">
                        <a:solidFill>
                          <a:srgbClr val="FFFFFF"/>
                        </a:solidFill>
                      </a:endParaRPr>
                    </a:p>
                  </a:txBody>
                  <a:tcPr marT="91425" marB="91425" marR="91425" marL="91425">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“Jungler” (8)</a:t>
                      </a:r>
                      <a:endParaRPr sz="1600" u="none" cap="none" strike="noStrike">
                        <a:solidFill>
                          <a:srgbClr val="FFFFFF"/>
                        </a:solidFill>
                      </a:endParaRPr>
                    </a:p>
                  </a:txBody>
                  <a:tcPr marT="91425" marB="91425" marR="91425" marL="91425">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“Carry” (0)</a:t>
                      </a:r>
                      <a:endParaRPr sz="1600" u="none" cap="none" strike="noStrike">
                        <a:solidFill>
                          <a:srgbClr val="FFFFFF"/>
                        </a:solidFill>
                      </a:endParaRPr>
                    </a:p>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txBody>
                  <a:tcPr marT="91425" marB="91425" marR="91425" marL="91425">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73763"/>
                    </a:solidFill>
                  </a:tcPr>
                </a:tc>
                <a:tc>
                  <a:txBody>
                    <a:bodyPr/>
                    <a:lstStyle/>
                    <a:p>
                      <a:pPr indent="0" lvl="0" marL="0" marR="0" rtl="0" algn="ctr">
                        <a:lnSpc>
                          <a:spcPct val="100000"/>
                        </a:lnSpc>
                        <a:spcBef>
                          <a:spcPts val="0"/>
                        </a:spcBef>
                        <a:spcAft>
                          <a:spcPts val="0"/>
                        </a:spcAft>
                        <a:buClr>
                          <a:srgbClr val="FFFFFF"/>
                        </a:buClr>
                        <a:buSzPts val="1600"/>
                        <a:buFont typeface="Calibri"/>
                        <a:buNone/>
                      </a:pPr>
                      <a:r>
                        <a:rPr lang="en-US" sz="1600" u="none" cap="none" strike="noStrike">
                          <a:solidFill>
                            <a:srgbClr val="FFFFFF"/>
                          </a:solidFill>
                        </a:rPr>
                        <a:t>...</a:t>
                      </a:r>
                      <a:endParaRPr sz="1600" u="none" cap="none" strike="noStrike">
                        <a:solidFill>
                          <a:srgbClr val="FFFFFF"/>
                        </a:solidFill>
                      </a:endParaRPr>
                    </a:p>
                  </a:txBody>
                  <a:tcPr marT="91425" marB="91425" marR="91425" marL="91425">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chemeClr val="dk1"/>
                        </a:buClr>
                        <a:buSzPts val="1100"/>
                        <a:buFont typeface="Arial"/>
                        <a:buNone/>
                      </a:pPr>
                      <a:r>
                        <a:rPr lang="en-US" sz="1600" u="none" cap="none" strike="noStrike">
                          <a:solidFill>
                            <a:srgbClr val="FFFFFF"/>
                          </a:solidFill>
                        </a:rPr>
                        <a:t>“Jungler” (8)</a:t>
                      </a:r>
                      <a:endParaRPr sz="1600" u="none" cap="none" strike="noStrike">
                        <a:solidFill>
                          <a:srgbClr val="FFFFFF"/>
                        </a:solidFill>
                      </a:endParaRPr>
                    </a:p>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txBody>
                  <a:tcPr marT="91425" marB="91425" marR="91425" marL="91425">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1</a:t>
                      </a:r>
                      <a:endParaRPr sz="1600" u="none" cap="none" strike="noStrike">
                        <a:solidFill>
                          <a:srgbClr val="FFFFFF"/>
                        </a:solidFill>
                      </a:endParaRPr>
                    </a:p>
                  </a:txBody>
                  <a:tcPr marT="91425" marB="91425" marR="91425" marL="91425">
                    <a:solidFill>
                      <a:srgbClr val="783F04"/>
                    </a:solidFill>
                  </a:tcPr>
                </a:tc>
              </a:tr>
              <a:tr h="397200">
                <a:tc>
                  <a:txBody>
                    <a:bodyPr/>
                    <a:lstStyle/>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txBody>
                  <a:tcPr marT="91425" marB="91425" marR="91425" marL="91425">
                    <a:solidFill>
                      <a:srgbClr val="434343"/>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0</a:t>
                      </a:r>
                      <a:endParaRPr sz="1600" u="none" cap="none" strike="noStrike">
                        <a:solidFill>
                          <a:srgbClr val="FFFFFF"/>
                        </a:solidFill>
                      </a:endParaRPr>
                    </a:p>
                  </a:txBody>
                  <a:tcPr marT="91425" marB="91425" marR="91425" marL="91425">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90000"/>
                    </a:solidFill>
                  </a:tcPr>
                </a:tc>
                <a:tc>
                  <a:txBody>
                    <a:bodyPr/>
                    <a:lstStyle/>
                    <a:p>
                      <a:pPr indent="0" lvl="0" marL="0" marR="0" rtl="0" algn="ctr">
                        <a:lnSpc>
                          <a:spcPct val="100000"/>
                        </a:lnSpc>
                        <a:spcBef>
                          <a:spcPts val="0"/>
                        </a:spcBef>
                        <a:spcAft>
                          <a:spcPts val="0"/>
                        </a:spcAft>
                        <a:buClr>
                          <a:srgbClr val="FFFFFF"/>
                        </a:buClr>
                        <a:buSzPts val="1600"/>
                        <a:buFont typeface="Calibri"/>
                        <a:buNone/>
                      </a:pPr>
                      <a:r>
                        <a:rPr lang="en-US" sz="1600" u="none" cap="none" strike="noStrike">
                          <a:solidFill>
                            <a:srgbClr val="FFFFFF"/>
                          </a:solidFill>
                        </a:rPr>
                        <a:t>...</a:t>
                      </a:r>
                      <a:endParaRPr sz="1600" u="none" cap="none" strike="noStrike">
                        <a:solidFill>
                          <a:srgbClr val="FFFFFF"/>
                        </a:solidFill>
                      </a:endParaRPr>
                    </a:p>
                  </a:txBody>
                  <a:tcPr marT="91425" marB="91425" marR="91425" marL="91425">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2</a:t>
                      </a:r>
                      <a:endParaRPr sz="1600" u="none" cap="none" strike="noStrike">
                        <a:solidFill>
                          <a:srgbClr val="FFFFFF"/>
                        </a:solidFill>
                      </a:endParaRPr>
                    </a:p>
                  </a:txBody>
                  <a:tcPr marT="91425" marB="91425" marR="91425" marL="91425">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990000"/>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3</a:t>
                      </a:r>
                      <a:endParaRPr sz="1600" u="none" cap="none" strike="noStrike">
                        <a:solidFill>
                          <a:srgbClr val="FFFFFF"/>
                        </a:solidFill>
                      </a:endParaRPr>
                    </a:p>
                  </a:txBody>
                  <a:tcPr marT="91425" marB="91425" marR="91425" marL="91425">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73763"/>
                    </a:solidFill>
                  </a:tcPr>
                </a:tc>
                <a:tc>
                  <a:txBody>
                    <a:bodyPr/>
                    <a:lstStyle/>
                    <a:p>
                      <a:pPr indent="0" lvl="0" marL="0" marR="0" rtl="0" algn="ctr">
                        <a:lnSpc>
                          <a:spcPct val="100000"/>
                        </a:lnSpc>
                        <a:spcBef>
                          <a:spcPts val="0"/>
                        </a:spcBef>
                        <a:spcAft>
                          <a:spcPts val="0"/>
                        </a:spcAft>
                        <a:buClr>
                          <a:srgbClr val="FFFFFF"/>
                        </a:buClr>
                        <a:buSzPts val="1600"/>
                        <a:buFont typeface="Calibri"/>
                        <a:buNone/>
                      </a:pPr>
                      <a:r>
                        <a:rPr lang="en-US" sz="1600" u="none" cap="none" strike="noStrike">
                          <a:solidFill>
                            <a:srgbClr val="FFFFFF"/>
                          </a:solidFill>
                        </a:rPr>
                        <a:t>...</a:t>
                      </a:r>
                      <a:endParaRPr sz="1600" u="none" cap="none" strike="noStrike">
                        <a:solidFill>
                          <a:srgbClr val="FFFFFF"/>
                        </a:solidFill>
                      </a:endParaRPr>
                    </a:p>
                  </a:txBody>
                  <a:tcPr marT="91425" marB="91425" marR="91425" marL="91425">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1</a:t>
                      </a:r>
                      <a:endParaRPr sz="1600" u="none" cap="none" strike="noStrike">
                        <a:solidFill>
                          <a:srgbClr val="FFFFFF"/>
                        </a:solidFill>
                      </a:endParaRPr>
                    </a:p>
                  </a:txBody>
                  <a:tcPr marT="91425" marB="91425" marR="91425" marL="91425">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1</a:t>
                      </a:r>
                      <a:endParaRPr sz="1600" u="none" cap="none" strike="noStrike">
                        <a:solidFill>
                          <a:srgbClr val="FFFFFF"/>
                        </a:solidFill>
                      </a:endParaRPr>
                    </a:p>
                  </a:txBody>
                  <a:tcPr marT="91425" marB="91425" marR="91425" marL="91425">
                    <a:solidFill>
                      <a:srgbClr val="783F04"/>
                    </a:solidFill>
                  </a:tcPr>
                </a:tc>
              </a:tr>
            </a:tbl>
          </a:graphicData>
        </a:graphic>
      </p:graphicFrame>
      <p:sp>
        <p:nvSpPr>
          <p:cNvPr id="632" name="Google Shape;632;p57"/>
          <p:cNvSpPr txBox="1"/>
          <p:nvPr/>
        </p:nvSpPr>
        <p:spPr>
          <a:xfrm>
            <a:off x="1594175" y="838175"/>
            <a:ext cx="5336400" cy="1371600"/>
          </a:xfrm>
          <a:prstGeom prst="rect">
            <a:avLst/>
          </a:prstGeom>
          <a:solidFill>
            <a:schemeClr val="dk1">
              <a:alpha val="49019"/>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8D8D8"/>
              </a:buClr>
              <a:buSzPts val="4000"/>
              <a:buFont typeface="Calibri"/>
              <a:buNone/>
            </a:pPr>
            <a:r>
              <a:rPr b="0" i="0" lang="en-US" sz="4000" u="none" cap="none" strike="noStrike">
                <a:solidFill>
                  <a:srgbClr val="D8D8D8"/>
                </a:solidFill>
                <a:latin typeface="Calibri"/>
                <a:ea typeface="Calibri"/>
                <a:cs typeface="Calibri"/>
                <a:sym typeface="Calibri"/>
              </a:rPr>
              <a:t>getData - </a:t>
            </a:r>
            <a:endParaRPr b="0" i="0" sz="4000" u="none" cap="none" strike="noStrike">
              <a:solidFill>
                <a:srgbClr val="D8D8D8"/>
              </a:solidFill>
              <a:latin typeface="Calibri"/>
              <a:ea typeface="Calibri"/>
              <a:cs typeface="Calibri"/>
              <a:sym typeface="Calibri"/>
            </a:endParaRPr>
          </a:p>
          <a:p>
            <a:pPr indent="0" lvl="0" marL="0" marR="0" rtl="0" algn="ctr">
              <a:lnSpc>
                <a:spcPct val="100000"/>
              </a:lnSpc>
              <a:spcBef>
                <a:spcPts val="0"/>
              </a:spcBef>
              <a:spcAft>
                <a:spcPts val="0"/>
              </a:spcAft>
              <a:buClr>
                <a:srgbClr val="D8D8D8"/>
              </a:buClr>
              <a:buSzPts val="4000"/>
              <a:buFont typeface="Calibri"/>
              <a:buNone/>
            </a:pPr>
            <a:r>
              <a:rPr b="0" i="0" lang="en-US" sz="4000" u="none" cap="none" strike="noStrike">
                <a:solidFill>
                  <a:srgbClr val="D8D8D8"/>
                </a:solidFill>
                <a:latin typeface="Calibri"/>
                <a:ea typeface="Calibri"/>
                <a:cs typeface="Calibri"/>
                <a:sym typeface="Calibri"/>
              </a:rPr>
              <a:t>Role output example</a:t>
            </a:r>
            <a:endParaRPr b="0" i="0" sz="4000" u="none" cap="none" strike="noStrik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58"/>
          <p:cNvSpPr txBox="1"/>
          <p:nvPr/>
        </p:nvSpPr>
        <p:spPr>
          <a:xfrm>
            <a:off x="195242" y="270249"/>
            <a:ext cx="2802900" cy="461700"/>
          </a:xfrm>
          <a:prstGeom prst="rect">
            <a:avLst/>
          </a:prstGeom>
          <a:solidFill>
            <a:schemeClr val="dk1">
              <a:alpha val="49019"/>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8D8D8"/>
              </a:buClr>
              <a:buSzPts val="2400"/>
              <a:buFont typeface="Calibri"/>
              <a:buNone/>
            </a:pPr>
            <a:r>
              <a:rPr b="0" i="0" lang="en-US" sz="2400" u="none" cap="none" strike="noStrike">
                <a:solidFill>
                  <a:srgbClr val="D8D8D8"/>
                </a:solidFill>
                <a:latin typeface="Calibri"/>
                <a:ea typeface="Calibri"/>
                <a:cs typeface="Calibri"/>
                <a:sym typeface="Calibri"/>
              </a:rPr>
              <a:t>Data Modeling</a:t>
            </a:r>
            <a:endParaRPr b="0" i="0" sz="1800" u="none" cap="none" strike="noStrike">
              <a:solidFill>
                <a:schemeClr val="dk1"/>
              </a:solidFill>
              <a:latin typeface="Calibri"/>
              <a:ea typeface="Calibri"/>
              <a:cs typeface="Calibri"/>
              <a:sym typeface="Calibri"/>
            </a:endParaRPr>
          </a:p>
        </p:txBody>
      </p:sp>
      <p:pic>
        <p:nvPicPr>
          <p:cNvPr id="639" name="Google Shape;639;p58"/>
          <p:cNvPicPr preferRelativeResize="0"/>
          <p:nvPr/>
        </p:nvPicPr>
        <p:blipFill rotWithShape="1">
          <a:blip r:embed="rId3">
            <a:alphaModFix/>
          </a:blip>
          <a:srcRect b="0" l="0" r="0" t="0"/>
          <a:stretch/>
        </p:blipFill>
        <p:spPr>
          <a:xfrm>
            <a:off x="9329875" y="158900"/>
            <a:ext cx="5277149" cy="96365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59"/>
          <p:cNvSpPr txBox="1"/>
          <p:nvPr/>
        </p:nvSpPr>
        <p:spPr>
          <a:xfrm>
            <a:off x="195242" y="270249"/>
            <a:ext cx="2802900" cy="461700"/>
          </a:xfrm>
          <a:prstGeom prst="rect">
            <a:avLst/>
          </a:prstGeom>
          <a:solidFill>
            <a:schemeClr val="dk1">
              <a:alpha val="49019"/>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8D8D8"/>
              </a:buClr>
              <a:buSzPts val="2400"/>
              <a:buFont typeface="Calibri"/>
              <a:buNone/>
            </a:pPr>
            <a:r>
              <a:rPr b="0" i="0" lang="en-US" sz="2400" u="none" cap="none" strike="noStrike">
                <a:solidFill>
                  <a:srgbClr val="D8D8D8"/>
                </a:solidFill>
                <a:latin typeface="Calibri"/>
                <a:ea typeface="Calibri"/>
                <a:cs typeface="Calibri"/>
                <a:sym typeface="Calibri"/>
              </a:rPr>
              <a:t>Data Modeling</a:t>
            </a:r>
            <a:endParaRPr b="0" i="0" sz="1800" u="none" cap="none" strike="noStrike">
              <a:solidFill>
                <a:schemeClr val="dk1"/>
              </a:solidFill>
              <a:latin typeface="Calibri"/>
              <a:ea typeface="Calibri"/>
              <a:cs typeface="Calibri"/>
              <a:sym typeface="Calibri"/>
            </a:endParaRPr>
          </a:p>
        </p:txBody>
      </p:sp>
      <p:pic>
        <p:nvPicPr>
          <p:cNvPr id="646" name="Google Shape;646;p59"/>
          <p:cNvPicPr preferRelativeResize="0"/>
          <p:nvPr/>
        </p:nvPicPr>
        <p:blipFill rotWithShape="1">
          <a:blip r:embed="rId3">
            <a:alphaModFix/>
          </a:blip>
          <a:srcRect b="0" l="0" r="0" t="0"/>
          <a:stretch/>
        </p:blipFill>
        <p:spPr>
          <a:xfrm>
            <a:off x="9329875" y="158900"/>
            <a:ext cx="5277149" cy="9636575"/>
          </a:xfrm>
          <a:prstGeom prst="rect">
            <a:avLst/>
          </a:prstGeom>
          <a:noFill/>
          <a:ln>
            <a:noFill/>
          </a:ln>
        </p:spPr>
      </p:pic>
      <p:sp>
        <p:nvSpPr>
          <p:cNvPr id="647" name="Google Shape;647;p59"/>
          <p:cNvSpPr/>
          <p:nvPr/>
        </p:nvSpPr>
        <p:spPr>
          <a:xfrm>
            <a:off x="9589050" y="3120325"/>
            <a:ext cx="1794000" cy="921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graphicFrame>
        <p:nvGraphicFramePr>
          <p:cNvPr id="648" name="Google Shape;648;p59"/>
          <p:cNvGraphicFramePr/>
          <p:nvPr/>
        </p:nvGraphicFramePr>
        <p:xfrm>
          <a:off x="447075" y="2817725"/>
          <a:ext cx="3000000" cy="3000000"/>
        </p:xfrm>
        <a:graphic>
          <a:graphicData uri="http://schemas.openxmlformats.org/drawingml/2006/table">
            <a:tbl>
              <a:tblPr>
                <a:noFill/>
                <a:tableStyleId>{EC79A895-2D9C-41A3-83AF-8E860A61BF40}</a:tableStyleId>
              </a:tblPr>
              <a:tblGrid>
                <a:gridCol w="617250"/>
                <a:gridCol w="1314650"/>
                <a:gridCol w="1234900"/>
                <a:gridCol w="1615150"/>
                <a:gridCol w="846425"/>
                <a:gridCol w="806725"/>
                <a:gridCol w="936875"/>
                <a:gridCol w="982075"/>
              </a:tblGrid>
              <a:tr h="381000">
                <a:tc rowSpan="4">
                  <a:txBody>
                    <a:bodyPr/>
                    <a:lstStyle/>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p>
                      <a:pPr indent="0" lvl="0" marL="0" marR="0" rtl="0" algn="ctr">
                        <a:lnSpc>
                          <a:spcPct val="100000"/>
                        </a:lnSpc>
                        <a:spcBef>
                          <a:spcPts val="0"/>
                        </a:spcBef>
                        <a:spcAft>
                          <a:spcPts val="0"/>
                        </a:spcAft>
                        <a:buClr>
                          <a:srgbClr val="FFFFFF"/>
                        </a:buClr>
                        <a:buSzPts val="1600"/>
                        <a:buFont typeface="Calibri"/>
                        <a:buNone/>
                      </a:pPr>
                      <a:r>
                        <a:rPr lang="en-US" sz="1600" u="none" cap="none" strike="noStrike">
                          <a:solidFill>
                            <a:srgbClr val="FFFFFF"/>
                          </a:solidFill>
                        </a:rPr>
                        <a:t>...</a:t>
                      </a:r>
                      <a:endParaRPr sz="1600" u="none" cap="none" strike="noStrike">
                        <a:solidFill>
                          <a:srgbClr val="FFFFFF"/>
                        </a:solidFill>
                      </a:endParaRPr>
                    </a:p>
                  </a:txBody>
                  <a:tcPr marT="91425" marB="91425" marR="91425" marL="91425">
                    <a:solidFill>
                      <a:srgbClr val="434343"/>
                    </a:solidFill>
                  </a:tcPr>
                </a:tc>
                <a:tc gridSpan="3">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Player Stats</a:t>
                      </a:r>
                      <a:endParaRPr sz="1600" u="none" cap="none" strike="noStrike">
                        <a:solidFill>
                          <a:srgbClr val="FFFFFF"/>
                        </a:solidFill>
                      </a:endParaRPr>
                    </a:p>
                  </a:txBody>
                  <a:tcPr marT="91425" marB="91425" marR="91425" marL="91425">
                    <a:solidFill>
                      <a:srgbClr val="3D85C6"/>
                    </a:solidFill>
                  </a:tcPr>
                </a:tc>
                <a:tc hMerge="1"/>
                <a:tc hMerge="1"/>
                <a:tc>
                  <a:txBody>
                    <a:bodyPr/>
                    <a:lstStyle/>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txBody>
                  <a:tcPr marT="91425" marB="91425" marR="91425" marL="91425">
                    <a:solidFill>
                      <a:srgbClr val="434343"/>
                    </a:solidFill>
                  </a:tcPr>
                </a:tc>
                <a:tc>
                  <a:txBody>
                    <a:bodyPr/>
                    <a:lstStyle/>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txBody>
                  <a:tcPr marT="91425" marB="91425" marR="91425" marL="91425">
                    <a:solidFill>
                      <a:srgbClr val="434343"/>
                    </a:solidFill>
                  </a:tcPr>
                </a:tc>
                <a:tc>
                  <a:txBody>
                    <a:bodyPr/>
                    <a:lstStyle/>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txBody>
                  <a:tcPr marT="91425" marB="91425" marR="91425" marL="91425">
                    <a:solidFill>
                      <a:srgbClr val="434343"/>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Match Feature - Target</a:t>
                      </a:r>
                      <a:endParaRPr sz="1600" u="none" cap="none" strike="noStrike">
                        <a:solidFill>
                          <a:srgbClr val="FFFFFF"/>
                        </a:solidFill>
                      </a:endParaRPr>
                    </a:p>
                  </a:txBody>
                  <a:tcPr marT="91425" marB="91425" marR="91425" marL="91425">
                    <a:solidFill>
                      <a:srgbClr val="783F04"/>
                    </a:solidFill>
                  </a:tcPr>
                </a:tc>
              </a:tr>
              <a:tr h="381000">
                <a:tc vMerge="1"/>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[“wins”,</a:t>
                      </a:r>
                      <a:endParaRPr sz="1600" u="none" cap="none" strike="noStrike">
                        <a:solidFill>
                          <a:srgbClr val="FFFFFF"/>
                        </a:solidFill>
                      </a:endParaRPr>
                    </a:p>
                  </a:txBody>
                  <a:tcPr marT="91425" marB="91425" marR="91425" marL="91425">
                    <a:lnB cap="flat" cmpd="sng" w="9525">
                      <a:solidFill>
                        <a:srgbClr val="FFFFFF"/>
                      </a:solidFill>
                      <a:prstDash val="solid"/>
                      <a:round/>
                      <a:headEnd len="sm" w="sm" type="none"/>
                      <a:tailEnd len="sm" w="sm" type="none"/>
                    </a:lnB>
                    <a:solidFill>
                      <a:srgbClr val="1C4587"/>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“losses”, </a:t>
                      </a:r>
                      <a:endParaRPr sz="1600" u="none" cap="none" strike="noStrike">
                        <a:solidFill>
                          <a:srgbClr val="FFFFFF"/>
                        </a:solidFill>
                      </a:endParaRPr>
                    </a:p>
                  </a:txBody>
                  <a:tcPr marT="91425" marB="91425" marR="91425" marL="91425">
                    <a:lnB cap="flat" cmpd="sng" w="9525">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“solo_mmr”]</a:t>
                      </a:r>
                      <a:endParaRPr sz="1600" u="none" cap="none" strike="noStrike">
                        <a:solidFill>
                          <a:srgbClr val="FFFFFF"/>
                        </a:solidFill>
                      </a:endParaRPr>
                    </a:p>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txBody>
                  <a:tcPr marT="91425" marB="91425" marR="91425" marL="91425">
                    <a:lnB cap="flat" cmpd="sng" w="9525">
                      <a:solidFill>
                        <a:srgbClr val="FFFFFF"/>
                      </a:solidFill>
                      <a:prstDash val="solid"/>
                      <a:round/>
                      <a:headEnd len="sm" w="sm" type="none"/>
                      <a:tailEnd len="sm" w="sm" type="none"/>
                    </a:lnB>
                    <a:solidFill>
                      <a:srgbClr val="20124D"/>
                    </a:solidFill>
                  </a:tcPr>
                </a:tc>
                <a:tc>
                  <a:txBody>
                    <a:bodyPr/>
                    <a:lstStyle/>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txBody>
                  <a:tcPr marT="91425" marB="91425" marR="91425" marL="91425">
                    <a:lnB cap="flat" cmpd="sng" w="9525">
                      <a:solidFill>
                        <a:srgbClr val="FFFFFF"/>
                      </a:solidFill>
                      <a:prstDash val="solid"/>
                      <a:round/>
                      <a:headEnd len="sm" w="sm" type="none"/>
                      <a:tailEnd len="sm" w="sm" type="none"/>
                    </a:lnB>
                    <a:solidFill>
                      <a:srgbClr val="434343"/>
                    </a:solidFill>
                  </a:tcPr>
                </a:tc>
                <a:tc>
                  <a:txBody>
                    <a:bodyPr/>
                    <a:lstStyle/>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txBody>
                  <a:tcPr marT="91425" marB="91425" marR="91425" marL="91425">
                    <a:lnB cap="flat" cmpd="sng" w="9525">
                      <a:solidFill>
                        <a:srgbClr val="FFFFFF"/>
                      </a:solidFill>
                      <a:prstDash val="solid"/>
                      <a:round/>
                      <a:headEnd len="sm" w="sm" type="none"/>
                      <a:tailEnd len="sm" w="sm" type="none"/>
                    </a:lnB>
                    <a:solidFill>
                      <a:srgbClr val="434343"/>
                    </a:solidFill>
                  </a:tcPr>
                </a:tc>
                <a:tc>
                  <a:txBody>
                    <a:bodyPr/>
                    <a:lstStyle/>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txBody>
                  <a:tcPr marT="91425" marB="91425" marR="91425" marL="91425">
                    <a:lnB cap="flat" cmpd="sng" w="9525">
                      <a:solidFill>
                        <a:srgbClr val="FFFFFF"/>
                      </a:solidFill>
                      <a:prstDash val="solid"/>
                      <a:round/>
                      <a:headEnd len="sm" w="sm" type="none"/>
                      <a:tailEnd len="sm" w="sm" type="none"/>
                    </a:lnB>
                    <a:solidFill>
                      <a:srgbClr val="434343"/>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[“radiant_win”]</a:t>
                      </a:r>
                      <a:endParaRPr sz="1600" u="none" cap="none" strike="noStrike">
                        <a:solidFill>
                          <a:srgbClr val="FFFFFF"/>
                        </a:solidFill>
                      </a:endParaRPr>
                    </a:p>
                  </a:txBody>
                  <a:tcPr marT="91425" marB="91425" marR="91425" marL="91425">
                    <a:solidFill>
                      <a:srgbClr val="783F04"/>
                    </a:solidFill>
                  </a:tcPr>
                </a:tc>
              </a:tr>
              <a:tr h="396200">
                <a:tc vMerge="1"/>
                <a:tc gridSpan="3">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Team 1 average</a:t>
                      </a:r>
                      <a:endParaRPr sz="16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666666"/>
                    </a:solidFill>
                  </a:tcPr>
                </a:tc>
                <a:tc hMerge="1"/>
                <a:tc hMerge="1"/>
                <a:tc gridSpan="3">
                  <a:txBody>
                    <a:bodyPr/>
                    <a:lstStyle/>
                    <a:p>
                      <a:pPr indent="0" lvl="0" marL="0" marR="0" rtl="0" algn="l">
                        <a:lnSpc>
                          <a:spcPct val="100000"/>
                        </a:lnSpc>
                        <a:spcBef>
                          <a:spcPts val="0"/>
                        </a:spcBef>
                        <a:spcAft>
                          <a:spcPts val="0"/>
                        </a:spcAft>
                        <a:buClr>
                          <a:schemeClr val="dk1"/>
                        </a:buClr>
                        <a:buSzPts val="1100"/>
                        <a:buFont typeface="Arial"/>
                        <a:buNone/>
                      </a:pPr>
                      <a:r>
                        <a:rPr lang="en-US" sz="1600" u="none" cap="none" strike="noStrike">
                          <a:solidFill>
                            <a:srgbClr val="FFFFFF"/>
                          </a:solidFill>
                        </a:rPr>
                        <a:t>Team 2 average</a:t>
                      </a:r>
                      <a:endParaRPr sz="1600" u="none" cap="none" strike="noStrike">
                        <a:solidFill>
                          <a:srgbClr val="FFFFFF"/>
                        </a:solidFill>
                      </a:endParaRPr>
                    </a:p>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666666"/>
                    </a:solidFill>
                  </a:tcPr>
                </a:tc>
                <a:tc hMerge="1"/>
                <a:tc hMerge="1"/>
                <a:tc>
                  <a:txBody>
                    <a:bodyPr/>
                    <a:lstStyle/>
                    <a:p>
                      <a:pPr indent="0" lvl="0" marL="0" marR="0" rtl="0" algn="l">
                        <a:lnSpc>
                          <a:spcPct val="100000"/>
                        </a:lnSpc>
                        <a:spcBef>
                          <a:spcPts val="0"/>
                        </a:spcBef>
                        <a:spcAft>
                          <a:spcPts val="0"/>
                        </a:spcAft>
                        <a:buClr>
                          <a:schemeClr val="dk1"/>
                        </a:buClr>
                        <a:buSzPts val="1600"/>
                        <a:buFont typeface="Calibri"/>
                        <a:buNone/>
                      </a:pPr>
                      <a:r>
                        <a:t/>
                      </a:r>
                      <a:endParaRPr sz="1600" u="none" cap="none" strike="noStrike">
                        <a:solidFill>
                          <a:srgbClr val="FFFFFF"/>
                        </a:solidFill>
                      </a:endParaRPr>
                    </a:p>
                  </a:txBody>
                  <a:tcPr marT="91425" marB="91425" marR="91425" marL="91425">
                    <a:lnL cap="flat" cmpd="sng" w="9525">
                      <a:solidFill>
                        <a:srgbClr val="FFFFFF"/>
                      </a:solidFill>
                      <a:prstDash val="solid"/>
                      <a:round/>
                      <a:headEnd len="sm" w="sm" type="none"/>
                      <a:tailEnd len="sm" w="sm" type="none"/>
                    </a:lnL>
                    <a:solidFill>
                      <a:srgbClr val="783F04"/>
                    </a:solidFill>
                  </a:tcPr>
                </a:tc>
              </a:tr>
              <a:tr h="471550">
                <a:tc vMerge="1"/>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2285.7</a:t>
                      </a:r>
                      <a:endParaRPr sz="1600" u="none" cap="none" strike="noStrike">
                        <a:solidFill>
                          <a:srgbClr val="FFFFFF"/>
                        </a:solidFill>
                      </a:endParaRPr>
                    </a:p>
                  </a:txBody>
                  <a:tcPr marT="91425" marB="91425" marR="91425" marL="91425">
                    <a:lnT cap="flat" cmpd="sng" w="9525">
                      <a:solidFill>
                        <a:srgbClr val="FFFFFF"/>
                      </a:solidFill>
                      <a:prstDash val="solid"/>
                      <a:round/>
                      <a:headEnd len="sm" w="sm" type="none"/>
                      <a:tailEnd len="sm" w="sm" type="none"/>
                    </a:lnT>
                    <a:solidFill>
                      <a:srgbClr val="1C4587"/>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2012.8</a:t>
                      </a:r>
                      <a:endParaRPr sz="1600" u="none" cap="none" strike="noStrike">
                        <a:solidFill>
                          <a:srgbClr val="FFFFFF"/>
                        </a:solidFill>
                      </a:endParaRPr>
                    </a:p>
                  </a:txBody>
                  <a:tcPr marT="91425" marB="91425" marR="91425" marL="91425">
                    <a:lnT cap="flat" cmpd="sng" w="9525">
                      <a:solidFill>
                        <a:srgbClr val="FFFFFF"/>
                      </a:solidFill>
                      <a:prstDash val="solid"/>
                      <a:round/>
                      <a:headEnd len="sm" w="sm" type="none"/>
                      <a:tailEnd len="sm" w="sm" type="none"/>
                    </a:lnT>
                    <a:solidFill>
                      <a:srgbClr val="073763"/>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4334.0</a:t>
                      </a:r>
                      <a:endParaRPr sz="1600" u="none" cap="none" strike="noStrike">
                        <a:solidFill>
                          <a:srgbClr val="FFFFFF"/>
                        </a:solidFill>
                      </a:endParaRPr>
                    </a:p>
                  </a:txBody>
                  <a:tcPr marT="91425" marB="91425" marR="91425" marL="91425">
                    <a:lnT cap="flat" cmpd="sng" w="9525">
                      <a:solidFill>
                        <a:srgbClr val="FFFFFF"/>
                      </a:solidFill>
                      <a:prstDash val="solid"/>
                      <a:round/>
                      <a:headEnd len="sm" w="sm" type="none"/>
                      <a:tailEnd len="sm" w="sm" type="none"/>
                    </a:lnT>
                    <a:solidFill>
                      <a:srgbClr val="20124D"/>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1990.5</a:t>
                      </a:r>
                      <a:endParaRPr sz="1600" u="none" cap="none" strike="noStrike">
                        <a:solidFill>
                          <a:srgbClr val="FFFFFF"/>
                        </a:solidFill>
                      </a:endParaRPr>
                    </a:p>
                  </a:txBody>
                  <a:tcPr marT="91425" marB="91425" marR="91425" marL="91425">
                    <a:lnT cap="flat" cmpd="sng" w="9525">
                      <a:solidFill>
                        <a:srgbClr val="FFFFFF"/>
                      </a:solidFill>
                      <a:prstDash val="solid"/>
                      <a:round/>
                      <a:headEnd len="sm" w="sm" type="none"/>
                      <a:tailEnd len="sm" w="sm" type="none"/>
                    </a:lnT>
                    <a:solidFill>
                      <a:srgbClr val="1C4587"/>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2101.0</a:t>
                      </a:r>
                      <a:endParaRPr sz="1600" u="none" cap="none" strike="noStrike">
                        <a:solidFill>
                          <a:srgbClr val="FFFFFF"/>
                        </a:solidFill>
                      </a:endParaRPr>
                    </a:p>
                  </a:txBody>
                  <a:tcPr marT="91425" marB="91425" marR="91425" marL="91425">
                    <a:lnT cap="flat" cmpd="sng" w="9525">
                      <a:solidFill>
                        <a:srgbClr val="FFFFFF"/>
                      </a:solidFill>
                      <a:prstDash val="solid"/>
                      <a:round/>
                      <a:headEnd len="sm" w="sm" type="none"/>
                      <a:tailEnd len="sm" w="sm" type="none"/>
                    </a:lnT>
                    <a:solidFill>
                      <a:srgbClr val="073763"/>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3806.0</a:t>
                      </a:r>
                      <a:endParaRPr sz="1600" u="none" cap="none" strike="noStrike">
                        <a:solidFill>
                          <a:srgbClr val="FFFFFF"/>
                        </a:solidFill>
                      </a:endParaRPr>
                    </a:p>
                  </a:txBody>
                  <a:tcPr marT="91425" marB="91425" marR="91425" marL="91425">
                    <a:lnT cap="flat" cmpd="sng" w="9525">
                      <a:solidFill>
                        <a:srgbClr val="FFFFFF"/>
                      </a:solidFill>
                      <a:prstDash val="solid"/>
                      <a:round/>
                      <a:headEnd len="sm" w="sm" type="none"/>
                      <a:tailEnd len="sm" w="sm" type="none"/>
                    </a:lnT>
                    <a:solidFill>
                      <a:srgbClr val="20124D"/>
                    </a:solidFill>
                  </a:tcPr>
                </a:tc>
                <a:tc>
                  <a:txBody>
                    <a:bodyPr/>
                    <a:lstStyle/>
                    <a:p>
                      <a:pPr indent="0" lvl="0" marL="0" marR="0" rtl="0" algn="l">
                        <a:lnSpc>
                          <a:spcPct val="100000"/>
                        </a:lnSpc>
                        <a:spcBef>
                          <a:spcPts val="0"/>
                        </a:spcBef>
                        <a:spcAft>
                          <a:spcPts val="0"/>
                        </a:spcAft>
                        <a:buClr>
                          <a:srgbClr val="FFFFFF"/>
                        </a:buClr>
                        <a:buSzPts val="1600"/>
                        <a:buFont typeface="Calibri"/>
                        <a:buNone/>
                      </a:pPr>
                      <a:r>
                        <a:rPr lang="en-US" sz="1600" u="none" cap="none" strike="noStrike">
                          <a:solidFill>
                            <a:srgbClr val="FFFFFF"/>
                          </a:solidFill>
                        </a:rPr>
                        <a:t>1</a:t>
                      </a:r>
                      <a:endParaRPr sz="1600" u="none" cap="none" strike="noStrike">
                        <a:solidFill>
                          <a:srgbClr val="FFFFFF"/>
                        </a:solidFill>
                      </a:endParaRPr>
                    </a:p>
                  </a:txBody>
                  <a:tcPr marT="91425" marB="91425" marR="91425" marL="91425">
                    <a:solidFill>
                      <a:srgbClr val="783F04"/>
                    </a:solidFill>
                  </a:tcPr>
                </a:tc>
              </a:tr>
            </a:tbl>
          </a:graphicData>
        </a:graphic>
      </p:graphicFrame>
      <p:sp>
        <p:nvSpPr>
          <p:cNvPr id="649" name="Google Shape;649;p59"/>
          <p:cNvSpPr txBox="1"/>
          <p:nvPr/>
        </p:nvSpPr>
        <p:spPr>
          <a:xfrm>
            <a:off x="2833725" y="1165800"/>
            <a:ext cx="6255000" cy="1501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Calibri"/>
              <a:ea typeface="Calibri"/>
              <a:cs typeface="Calibri"/>
              <a:sym typeface="Calibri"/>
            </a:endParaRPr>
          </a:p>
        </p:txBody>
      </p:sp>
      <p:sp>
        <p:nvSpPr>
          <p:cNvPr id="650" name="Google Shape;650;p59"/>
          <p:cNvSpPr txBox="1"/>
          <p:nvPr/>
        </p:nvSpPr>
        <p:spPr>
          <a:xfrm>
            <a:off x="1955900" y="879550"/>
            <a:ext cx="5336400" cy="1371600"/>
          </a:xfrm>
          <a:prstGeom prst="rect">
            <a:avLst/>
          </a:prstGeom>
          <a:solidFill>
            <a:schemeClr val="dk1">
              <a:alpha val="49019"/>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8D8D8"/>
              </a:buClr>
              <a:buSzPts val="4000"/>
              <a:buFont typeface="Calibri"/>
              <a:buNone/>
            </a:pPr>
            <a:r>
              <a:rPr b="0" i="0" lang="en-US" sz="4000" u="none" cap="none" strike="noStrike">
                <a:solidFill>
                  <a:srgbClr val="D8D8D8"/>
                </a:solidFill>
                <a:latin typeface="Calibri"/>
                <a:ea typeface="Calibri"/>
                <a:cs typeface="Calibri"/>
                <a:sym typeface="Calibri"/>
              </a:rPr>
              <a:t>getData - </a:t>
            </a:r>
            <a:endParaRPr b="0" i="0" sz="4000" u="none" cap="none" strike="noStrike">
              <a:solidFill>
                <a:srgbClr val="D8D8D8"/>
              </a:solidFill>
              <a:latin typeface="Calibri"/>
              <a:ea typeface="Calibri"/>
              <a:cs typeface="Calibri"/>
              <a:sym typeface="Calibri"/>
            </a:endParaRPr>
          </a:p>
          <a:p>
            <a:pPr indent="0" lvl="0" marL="0" marR="0" rtl="0" algn="ctr">
              <a:lnSpc>
                <a:spcPct val="100000"/>
              </a:lnSpc>
              <a:spcBef>
                <a:spcPts val="0"/>
              </a:spcBef>
              <a:spcAft>
                <a:spcPts val="0"/>
              </a:spcAft>
              <a:buClr>
                <a:srgbClr val="D8D8D8"/>
              </a:buClr>
              <a:buSzPts val="4000"/>
              <a:buFont typeface="Calibri"/>
              <a:buNone/>
            </a:pPr>
            <a:r>
              <a:rPr b="0" i="0" lang="en-US" sz="4000" u="none" cap="none" strike="noStrike">
                <a:solidFill>
                  <a:srgbClr val="D8D8D8"/>
                </a:solidFill>
                <a:latin typeface="Calibri"/>
                <a:ea typeface="Calibri"/>
                <a:cs typeface="Calibri"/>
                <a:sym typeface="Calibri"/>
              </a:rPr>
              <a:t>stats output example</a:t>
            </a:r>
            <a:endParaRPr b="0" i="0" sz="4000" u="none" cap="none" strike="noStrike">
              <a:solidFill>
                <a:schemeClr val="dk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cxnSp>
        <p:nvCxnSpPr>
          <p:cNvPr id="655" name="Google Shape;655;p60"/>
          <p:cNvCxnSpPr/>
          <p:nvPr/>
        </p:nvCxnSpPr>
        <p:spPr>
          <a:xfrm rot="10800000">
            <a:off x="955040" y="4135120"/>
            <a:ext cx="0" cy="1766"/>
          </a:xfrm>
          <a:prstGeom prst="straightConnector1">
            <a:avLst/>
          </a:prstGeom>
          <a:noFill/>
          <a:ln cap="flat" cmpd="sng" w="9525">
            <a:solidFill>
              <a:schemeClr val="accent1"/>
            </a:solidFill>
            <a:prstDash val="solid"/>
            <a:miter lim="800000"/>
            <a:headEnd len="sm" w="sm" type="none"/>
            <a:tailEnd len="sm" w="sm" type="none"/>
          </a:ln>
        </p:spPr>
      </p:cxnSp>
      <p:sp>
        <p:nvSpPr>
          <p:cNvPr id="656" name="Google Shape;656;p60"/>
          <p:cNvSpPr/>
          <p:nvPr/>
        </p:nvSpPr>
        <p:spPr>
          <a:xfrm>
            <a:off x="0" y="2542131"/>
            <a:ext cx="12187499" cy="1086734"/>
          </a:xfrm>
          <a:prstGeom prst="rect">
            <a:avLst/>
          </a:prstGeom>
          <a:solidFill>
            <a:schemeClr val="dk1">
              <a:alpha val="49411"/>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7" name="Google Shape;657;p60"/>
          <p:cNvSpPr txBox="1"/>
          <p:nvPr/>
        </p:nvSpPr>
        <p:spPr>
          <a:xfrm>
            <a:off x="3059550" y="2608444"/>
            <a:ext cx="5234609" cy="954107"/>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1" marL="457200" marR="0" rtl="0" algn="ctr">
              <a:lnSpc>
                <a:spcPct val="100000"/>
              </a:lnSpc>
              <a:spcBef>
                <a:spcPts val="0"/>
              </a:spcBef>
              <a:spcAft>
                <a:spcPts val="0"/>
              </a:spcAft>
              <a:buClr>
                <a:srgbClr val="000000"/>
              </a:buClr>
              <a:buSzPts val="3600"/>
              <a:buFont typeface="Arial"/>
              <a:buNone/>
            </a:pPr>
            <a:r>
              <a:rPr b="1" i="0" lang="en-US" sz="3600" u="none" cap="none" strike="noStrike">
                <a:solidFill>
                  <a:srgbClr val="D8D8D8"/>
                </a:solidFill>
                <a:latin typeface="Calibri"/>
                <a:ea typeface="Calibri"/>
                <a:cs typeface="Calibri"/>
                <a:sym typeface="Calibri"/>
              </a:rPr>
              <a:t>4. Machine Learning </a:t>
            </a:r>
            <a:endParaRPr b="0" i="0" sz="1400" u="none" cap="none" strike="noStrike">
              <a:solidFill>
                <a:srgbClr val="000000"/>
              </a:solidFill>
              <a:latin typeface="Arial"/>
              <a:ea typeface="Arial"/>
              <a:cs typeface="Arial"/>
              <a:sym typeface="Arial"/>
            </a:endParaRPr>
          </a:p>
          <a:p>
            <a:pPr indent="0" lvl="1" marL="457200" marR="0" rtl="0" algn="ctr">
              <a:lnSpc>
                <a:spcPct val="100000"/>
              </a:lnSpc>
              <a:spcBef>
                <a:spcPts val="0"/>
              </a:spcBef>
              <a:spcAft>
                <a:spcPts val="0"/>
              </a:spcAft>
              <a:buClr>
                <a:srgbClr val="000000"/>
              </a:buClr>
              <a:buSzPts val="2000"/>
              <a:buFont typeface="Arial"/>
              <a:buNone/>
            </a:pPr>
            <a:r>
              <a:rPr b="0" i="1" lang="en-US" sz="2000" u="none" cap="none" strike="noStrike">
                <a:solidFill>
                  <a:srgbClr val="D8D8D8"/>
                </a:solidFill>
                <a:latin typeface="Calibri"/>
                <a:ea typeface="Calibri"/>
                <a:cs typeface="Calibri"/>
                <a:sym typeface="Calibri"/>
              </a:rPr>
              <a:t>0745102</a:t>
            </a:r>
            <a:r>
              <a:rPr b="1" i="0" lang="en-US" sz="2000" u="none" cap="none" strike="noStrike">
                <a:solidFill>
                  <a:srgbClr val="D8D8D8"/>
                </a:solidFill>
                <a:latin typeface="Calibri"/>
                <a:ea typeface="Calibri"/>
                <a:cs typeface="Calibri"/>
                <a:sym typeface="Calibri"/>
              </a:rPr>
              <a:t> </a:t>
            </a:r>
            <a:r>
              <a:rPr b="0" i="1" lang="en-US" sz="2000" u="none" cap="none" strike="noStrike">
                <a:solidFill>
                  <a:srgbClr val="D8D8D8"/>
                </a:solidFill>
                <a:latin typeface="Calibri"/>
                <a:ea typeface="Calibri"/>
                <a:cs typeface="Calibri"/>
                <a:sym typeface="Calibri"/>
              </a:rPr>
              <a:t>Mikael Paavola</a:t>
            </a:r>
            <a:endParaRPr b="0" i="0" sz="2000" u="none" cap="none" strike="noStrike">
              <a:solidFill>
                <a:srgbClr val="D8D8D8"/>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p:nvPr/>
        </p:nvSpPr>
        <p:spPr>
          <a:xfrm>
            <a:off x="0" y="1028700"/>
            <a:ext cx="12192000" cy="5829300"/>
          </a:xfrm>
          <a:prstGeom prst="rect">
            <a:avLst/>
          </a:prstGeom>
          <a:solidFill>
            <a:srgbClr val="0C0C0C">
              <a:alpha val="74509"/>
            </a:srgbClr>
          </a:solidFill>
          <a:ln cap="flat" cmpd="sng" w="12700">
            <a:solidFill>
              <a:schemeClr val="dk1"/>
            </a:solidFill>
            <a:prstDash val="solid"/>
            <a:round/>
            <a:headEnd len="sm" w="sm" type="none"/>
            <a:tailEnd len="sm" w="sm" type="none"/>
          </a:ln>
        </p:spPr>
        <p:txBody>
          <a:bodyPr anchorCtr="1"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3F3F3F"/>
              </a:solidFill>
              <a:latin typeface="Calibri"/>
              <a:ea typeface="Calibri"/>
              <a:cs typeface="Calibri"/>
              <a:sym typeface="Calibri"/>
            </a:endParaRPr>
          </a:p>
        </p:txBody>
      </p:sp>
      <p:sp>
        <p:nvSpPr>
          <p:cNvPr id="196" name="Google Shape;196;p34"/>
          <p:cNvSpPr txBox="1"/>
          <p:nvPr/>
        </p:nvSpPr>
        <p:spPr>
          <a:xfrm>
            <a:off x="245209" y="168317"/>
            <a:ext cx="2802791" cy="461665"/>
          </a:xfrm>
          <a:prstGeom prst="rect">
            <a:avLst/>
          </a:prstGeom>
          <a:solidFill>
            <a:schemeClr val="dk1">
              <a:alpha val="49411"/>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D8D8D8"/>
                </a:solidFill>
                <a:latin typeface="Calibri"/>
                <a:ea typeface="Calibri"/>
                <a:cs typeface="Calibri"/>
                <a:sym typeface="Calibri"/>
              </a:rPr>
              <a:t>Introduction</a:t>
            </a:r>
            <a:endParaRPr b="0" i="0" sz="1400" u="none" cap="none" strike="noStrike">
              <a:solidFill>
                <a:srgbClr val="000000"/>
              </a:solidFill>
              <a:latin typeface="Arial"/>
              <a:ea typeface="Arial"/>
              <a:cs typeface="Arial"/>
              <a:sym typeface="Arial"/>
            </a:endParaRPr>
          </a:p>
        </p:txBody>
      </p:sp>
      <p:grpSp>
        <p:nvGrpSpPr>
          <p:cNvPr id="197" name="Google Shape;197;p34"/>
          <p:cNvGrpSpPr/>
          <p:nvPr/>
        </p:nvGrpSpPr>
        <p:grpSpPr>
          <a:xfrm>
            <a:off x="1498349" y="1040836"/>
            <a:ext cx="4259515" cy="501299"/>
            <a:chOff x="4871450" y="1512927"/>
            <a:chExt cx="3416735" cy="325690"/>
          </a:xfrm>
        </p:grpSpPr>
        <p:sp>
          <p:nvSpPr>
            <p:cNvPr id="198" name="Google Shape;198;p34"/>
            <p:cNvSpPr txBox="1"/>
            <p:nvPr/>
          </p:nvSpPr>
          <p:spPr>
            <a:xfrm>
              <a:off x="5587801" y="1512927"/>
              <a:ext cx="2700384" cy="19996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2000"/>
                <a:buFont typeface="Arial"/>
                <a:buNone/>
              </a:pPr>
              <a:r>
                <a:rPr b="1" i="0" lang="en-US" sz="2000" u="none" cap="none" strike="noStrike">
                  <a:solidFill>
                    <a:srgbClr val="42729A"/>
                  </a:solidFill>
                  <a:latin typeface="Calibri"/>
                  <a:ea typeface="Calibri"/>
                  <a:cs typeface="Calibri"/>
                  <a:sym typeface="Calibri"/>
                </a:rPr>
                <a:t>Map</a:t>
              </a:r>
              <a:endParaRPr b="0" i="0" sz="1400" u="none" cap="none" strike="noStrike">
                <a:solidFill>
                  <a:srgbClr val="000000"/>
                </a:solidFill>
                <a:latin typeface="Arial"/>
                <a:ea typeface="Arial"/>
                <a:cs typeface="Arial"/>
                <a:sym typeface="Arial"/>
              </a:endParaRPr>
            </a:p>
          </p:txBody>
        </p:sp>
        <p:sp>
          <p:nvSpPr>
            <p:cNvPr id="199" name="Google Shape;199;p34"/>
            <p:cNvSpPr txBox="1"/>
            <p:nvPr/>
          </p:nvSpPr>
          <p:spPr>
            <a:xfrm>
              <a:off x="4871450" y="1698645"/>
              <a:ext cx="3416735" cy="139972"/>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rgbClr val="000000"/>
                </a:buClr>
                <a:buSzPts val="1400"/>
                <a:buFont typeface="Arial"/>
                <a:buNone/>
              </a:pPr>
              <a:r>
                <a:rPr b="0" i="0" lang="en-US" sz="1400" u="none" cap="none" strike="noStrike">
                  <a:solidFill>
                    <a:srgbClr val="D8D8D8"/>
                  </a:solidFill>
                  <a:latin typeface="Calibri"/>
                  <a:ea typeface="Calibri"/>
                  <a:cs typeface="Calibri"/>
                  <a:sym typeface="Calibri"/>
                </a:rPr>
                <a:t>Three lanes: top, mid, bot</a:t>
              </a:r>
              <a:endParaRPr b="0" i="0" sz="1400" u="none" cap="none" strike="noStrike">
                <a:solidFill>
                  <a:srgbClr val="000000"/>
                </a:solidFill>
                <a:latin typeface="Arial"/>
                <a:ea typeface="Arial"/>
                <a:cs typeface="Arial"/>
                <a:sym typeface="Arial"/>
              </a:endParaRPr>
            </a:p>
          </p:txBody>
        </p:sp>
      </p:grpSp>
      <p:grpSp>
        <p:nvGrpSpPr>
          <p:cNvPr id="200" name="Google Shape;200;p34"/>
          <p:cNvGrpSpPr/>
          <p:nvPr/>
        </p:nvGrpSpPr>
        <p:grpSpPr>
          <a:xfrm>
            <a:off x="6096000" y="1023756"/>
            <a:ext cx="5292500" cy="529983"/>
            <a:chOff x="5636949" y="1494291"/>
            <a:chExt cx="4245334" cy="344326"/>
          </a:xfrm>
        </p:grpSpPr>
        <p:sp>
          <p:nvSpPr>
            <p:cNvPr id="201" name="Google Shape;201;p34"/>
            <p:cNvSpPr txBox="1"/>
            <p:nvPr/>
          </p:nvSpPr>
          <p:spPr>
            <a:xfrm>
              <a:off x="5636949" y="1494291"/>
              <a:ext cx="1718667" cy="19996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DC8E56"/>
                  </a:solidFill>
                  <a:latin typeface="Calibri"/>
                  <a:ea typeface="Calibri"/>
                  <a:cs typeface="Calibri"/>
                  <a:sym typeface="Calibri"/>
                </a:rPr>
                <a:t>Towers</a:t>
              </a:r>
              <a:endParaRPr b="0" i="0" sz="1400" u="none" cap="none" strike="noStrike">
                <a:solidFill>
                  <a:srgbClr val="000000"/>
                </a:solidFill>
                <a:latin typeface="Arial"/>
                <a:ea typeface="Arial"/>
                <a:cs typeface="Arial"/>
                <a:sym typeface="Arial"/>
              </a:endParaRPr>
            </a:p>
          </p:txBody>
        </p:sp>
        <p:sp>
          <p:nvSpPr>
            <p:cNvPr id="202" name="Google Shape;202;p34"/>
            <p:cNvSpPr txBox="1"/>
            <p:nvPr/>
          </p:nvSpPr>
          <p:spPr>
            <a:xfrm>
              <a:off x="5638262" y="1698645"/>
              <a:ext cx="4244021" cy="139972"/>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rgbClr val="D8D8D8"/>
                  </a:solidFill>
                  <a:latin typeface="Calibri"/>
                  <a:ea typeface="Calibri"/>
                  <a:cs typeface="Calibri"/>
                  <a:sym typeface="Calibri"/>
                </a:rPr>
                <a:t> Each lane: 6 towers (3 for each team)</a:t>
              </a:r>
              <a:endParaRPr b="0" i="0" sz="1400" u="none" cap="none" strike="noStrike">
                <a:solidFill>
                  <a:srgbClr val="000000"/>
                </a:solidFill>
                <a:latin typeface="Arial"/>
                <a:ea typeface="Arial"/>
                <a:cs typeface="Arial"/>
                <a:sym typeface="Arial"/>
              </a:endParaRPr>
            </a:p>
          </p:txBody>
        </p:sp>
      </p:grpSp>
      <p:sp>
        <p:nvSpPr>
          <p:cNvPr id="203" name="Google Shape;203;p34"/>
          <p:cNvSpPr txBox="1"/>
          <p:nvPr/>
        </p:nvSpPr>
        <p:spPr>
          <a:xfrm>
            <a:off x="6137382" y="6288768"/>
            <a:ext cx="3708420" cy="307776"/>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C0C0BF"/>
                </a:solidFill>
                <a:latin typeface="Calibri"/>
                <a:ea typeface="Calibri"/>
                <a:cs typeface="Calibri"/>
                <a:sym typeface="Calibri"/>
              </a:rPr>
              <a:t>Creeps</a:t>
            </a:r>
            <a:endParaRPr b="0" i="0" sz="1400" u="none" cap="none" strike="noStrike">
              <a:solidFill>
                <a:srgbClr val="000000"/>
              </a:solidFill>
              <a:latin typeface="Arial"/>
              <a:ea typeface="Arial"/>
              <a:cs typeface="Arial"/>
              <a:sym typeface="Arial"/>
            </a:endParaRPr>
          </a:p>
        </p:txBody>
      </p:sp>
      <p:pic>
        <p:nvPicPr>
          <p:cNvPr descr="ÐÐ°ÑÑÐ¸Ð½ÐºÐ¸ Ð¿Ð¾ Ð·Ð°Ð¿ÑÐ¾ÑÑ dota 2 map" id="204" name="Google Shape;204;p34"/>
          <p:cNvPicPr preferRelativeResize="0"/>
          <p:nvPr/>
        </p:nvPicPr>
        <p:blipFill rotWithShape="1">
          <a:blip r:embed="rId3">
            <a:alphaModFix/>
          </a:blip>
          <a:srcRect b="0" l="0" r="0" t="0"/>
          <a:stretch/>
        </p:blipFill>
        <p:spPr>
          <a:xfrm>
            <a:off x="1466407" y="1604927"/>
            <a:ext cx="4543207" cy="4686312"/>
          </a:xfrm>
          <a:prstGeom prst="rect">
            <a:avLst/>
          </a:prstGeom>
          <a:noFill/>
          <a:ln>
            <a:noFill/>
          </a:ln>
        </p:spPr>
      </p:pic>
      <p:pic>
        <p:nvPicPr>
          <p:cNvPr descr="ÐÐ°ÑÑÐ¸Ð½ÐºÐ¸ Ð¿Ð¾ Ð·Ð°Ð¿ÑÐ¾ÑÑ dota 2 towers" id="205" name="Google Shape;205;p34"/>
          <p:cNvPicPr preferRelativeResize="0"/>
          <p:nvPr/>
        </p:nvPicPr>
        <p:blipFill rotWithShape="1">
          <a:blip r:embed="rId4">
            <a:alphaModFix/>
          </a:blip>
          <a:srcRect b="0" l="0" r="0" t="0"/>
          <a:stretch/>
        </p:blipFill>
        <p:spPr>
          <a:xfrm>
            <a:off x="6105440" y="1604927"/>
            <a:ext cx="3644536" cy="2156370"/>
          </a:xfrm>
          <a:prstGeom prst="rect">
            <a:avLst/>
          </a:prstGeom>
          <a:noFill/>
          <a:ln>
            <a:noFill/>
          </a:ln>
        </p:spPr>
      </p:pic>
      <p:pic>
        <p:nvPicPr>
          <p:cNvPr descr="ÐÐ°ÑÑÐ¸Ð½ÐºÐ¸ Ð¿Ð¾ Ð·Ð°Ð¿ÑÐ¾ÑÑ dota 2 creeps" id="206" name="Google Shape;206;p34"/>
          <p:cNvPicPr preferRelativeResize="0"/>
          <p:nvPr/>
        </p:nvPicPr>
        <p:blipFill rotWithShape="1">
          <a:blip r:embed="rId5">
            <a:alphaModFix/>
          </a:blip>
          <a:srcRect b="0" l="0" r="0" t="0"/>
          <a:stretch/>
        </p:blipFill>
        <p:spPr>
          <a:xfrm>
            <a:off x="6137382" y="4132398"/>
            <a:ext cx="3644536" cy="215637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500"/>
                                        <p:tgtEl>
                                          <p:spTgt spid="19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500"/>
                                        <p:tgtEl>
                                          <p:spTgt spid="19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500"/>
                                        <p:tgtEl>
                                          <p:spTgt spid="2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6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BFBFBF"/>
              </a:buClr>
              <a:buSzPts val="6000"/>
              <a:buFont typeface="Calibri"/>
              <a:buNone/>
            </a:pPr>
            <a:br>
              <a:rPr lang="en-US">
                <a:solidFill>
                  <a:srgbClr val="BFBFBF"/>
                </a:solidFill>
              </a:rPr>
            </a:br>
            <a:r>
              <a:rPr lang="en-US" sz="4000">
                <a:solidFill>
                  <a:srgbClr val="D8D8D8"/>
                </a:solidFill>
              </a:rPr>
              <a:t> </a:t>
            </a:r>
            <a:br>
              <a:rPr lang="en-US" sz="4000">
                <a:solidFill>
                  <a:srgbClr val="D8D8D8"/>
                </a:solidFill>
              </a:rPr>
            </a:br>
            <a:endParaRPr sz="4000">
              <a:solidFill>
                <a:srgbClr val="D8D8D8"/>
              </a:solidFill>
            </a:endParaRPr>
          </a:p>
        </p:txBody>
      </p:sp>
      <p:sp>
        <p:nvSpPr>
          <p:cNvPr id="664" name="Google Shape;664;p61"/>
          <p:cNvSpPr txBox="1"/>
          <p:nvPr/>
        </p:nvSpPr>
        <p:spPr>
          <a:xfrm>
            <a:off x="195242" y="270249"/>
            <a:ext cx="2802900" cy="461700"/>
          </a:xfrm>
          <a:prstGeom prst="rect">
            <a:avLst/>
          </a:prstGeom>
          <a:solidFill>
            <a:schemeClr val="dk1">
              <a:alpha val="49019"/>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8D8D8"/>
              </a:buClr>
              <a:buSzPts val="2400"/>
              <a:buFont typeface="Calibri"/>
              <a:buNone/>
            </a:pPr>
            <a:r>
              <a:rPr b="0" i="0" lang="en-US" sz="2400" u="none" cap="none" strike="noStrike">
                <a:solidFill>
                  <a:srgbClr val="D8D8D8"/>
                </a:solidFill>
                <a:latin typeface="Calibri"/>
                <a:ea typeface="Calibri"/>
                <a:cs typeface="Calibri"/>
                <a:sym typeface="Calibri"/>
              </a:rPr>
              <a:t>Machine Learning</a:t>
            </a:r>
            <a:endParaRPr b="0" i="0" sz="1800" u="none" cap="none" strike="noStrike">
              <a:solidFill>
                <a:schemeClr val="dk1"/>
              </a:solidFill>
              <a:latin typeface="Calibri"/>
              <a:ea typeface="Calibri"/>
              <a:cs typeface="Calibri"/>
              <a:sym typeface="Calibri"/>
            </a:endParaRPr>
          </a:p>
        </p:txBody>
      </p:sp>
      <p:pic>
        <p:nvPicPr>
          <p:cNvPr id="665" name="Google Shape;665;p61"/>
          <p:cNvPicPr preferRelativeResize="0"/>
          <p:nvPr/>
        </p:nvPicPr>
        <p:blipFill rotWithShape="1">
          <a:blip r:embed="rId3">
            <a:alphaModFix/>
          </a:blip>
          <a:srcRect b="0" l="0" r="0" t="0"/>
          <a:stretch/>
        </p:blipFill>
        <p:spPr>
          <a:xfrm>
            <a:off x="1922986" y="2252067"/>
            <a:ext cx="8485632" cy="3156837"/>
          </a:xfrm>
          <a:prstGeom prst="rect">
            <a:avLst/>
          </a:prstGeom>
          <a:noFill/>
          <a:ln>
            <a:noFill/>
          </a:ln>
        </p:spPr>
      </p:pic>
      <p:sp>
        <p:nvSpPr>
          <p:cNvPr id="666" name="Google Shape;666;p61"/>
          <p:cNvSpPr/>
          <p:nvPr/>
        </p:nvSpPr>
        <p:spPr>
          <a:xfrm>
            <a:off x="1156379" y="1449096"/>
            <a:ext cx="6096000" cy="113877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FFFFFF"/>
                </a:solidFill>
                <a:latin typeface="Arial"/>
                <a:ea typeface="Arial"/>
                <a:cs typeface="Arial"/>
                <a:sym typeface="Arial"/>
              </a:rPr>
              <a:t>scikit-learn</a:t>
            </a:r>
            <a:endParaRPr b="1" i="0" sz="32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chemeClr val="dk1"/>
                </a:solidFill>
                <a:latin typeface="Calibri"/>
                <a:ea typeface="Calibri"/>
                <a:cs typeface="Calibri"/>
                <a:sym typeface="Calibri"/>
              </a:rPr>
            </a:b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62"/>
          <p:cNvSpPr txBox="1"/>
          <p:nvPr>
            <p:ph idx="1" type="body"/>
          </p:nvPr>
        </p:nvSpPr>
        <p:spPr>
          <a:xfrm>
            <a:off x="5038500" y="270250"/>
            <a:ext cx="2115000" cy="7272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1000"/>
              </a:spcBef>
              <a:spcAft>
                <a:spcPts val="0"/>
              </a:spcAft>
              <a:buClr>
                <a:srgbClr val="FFFFFF"/>
              </a:buClr>
              <a:buSzPts val="2400"/>
              <a:buFont typeface="Arial"/>
              <a:buChar char="•"/>
            </a:pPr>
            <a:r>
              <a:rPr lang="en-US">
                <a:solidFill>
                  <a:srgbClr val="FFFFFF"/>
                </a:solidFill>
              </a:rPr>
              <a:t>Only Heroes</a:t>
            </a:r>
            <a:endParaRPr>
              <a:solidFill>
                <a:srgbClr val="FFFFFF"/>
              </a:solidFill>
            </a:endParaRPr>
          </a:p>
          <a:p>
            <a:pPr indent="0" lvl="0" marL="0" rtl="0" algn="l">
              <a:lnSpc>
                <a:spcPct val="90000"/>
              </a:lnSpc>
              <a:spcBef>
                <a:spcPts val="1000"/>
              </a:spcBef>
              <a:spcAft>
                <a:spcPts val="0"/>
              </a:spcAft>
              <a:buClr>
                <a:srgbClr val="7F7F7F"/>
              </a:buClr>
              <a:buSzPts val="2400"/>
              <a:buNone/>
            </a:pPr>
            <a:r>
              <a:t/>
            </a:r>
            <a:endParaRPr>
              <a:solidFill>
                <a:srgbClr val="FFFFFF"/>
              </a:solidFill>
            </a:endParaRPr>
          </a:p>
        </p:txBody>
      </p:sp>
      <p:pic>
        <p:nvPicPr>
          <p:cNvPr id="673" name="Google Shape;673;p62"/>
          <p:cNvPicPr preferRelativeResize="0"/>
          <p:nvPr/>
        </p:nvPicPr>
        <p:blipFill rotWithShape="1">
          <a:blip r:embed="rId3">
            <a:alphaModFix/>
          </a:blip>
          <a:srcRect b="0" l="0" r="0" t="0"/>
          <a:stretch/>
        </p:blipFill>
        <p:spPr>
          <a:xfrm>
            <a:off x="2838450" y="990601"/>
            <a:ext cx="6502400" cy="4876800"/>
          </a:xfrm>
          <a:prstGeom prst="rect">
            <a:avLst/>
          </a:prstGeom>
          <a:noFill/>
          <a:ln>
            <a:noFill/>
          </a:ln>
        </p:spPr>
      </p:pic>
      <p:sp>
        <p:nvSpPr>
          <p:cNvPr id="674" name="Google Shape;674;p62"/>
          <p:cNvSpPr txBox="1"/>
          <p:nvPr/>
        </p:nvSpPr>
        <p:spPr>
          <a:xfrm>
            <a:off x="195242" y="270249"/>
            <a:ext cx="2802900" cy="461700"/>
          </a:xfrm>
          <a:prstGeom prst="rect">
            <a:avLst/>
          </a:prstGeom>
          <a:solidFill>
            <a:schemeClr val="dk1">
              <a:alpha val="49019"/>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8D8D8"/>
              </a:buClr>
              <a:buSzPts val="2400"/>
              <a:buFont typeface="Calibri"/>
              <a:buNone/>
            </a:pPr>
            <a:r>
              <a:rPr b="0" i="0" lang="en-US" sz="2400" u="none" cap="none" strike="noStrike">
                <a:solidFill>
                  <a:srgbClr val="D8D8D8"/>
                </a:solidFill>
                <a:latin typeface="Calibri"/>
                <a:ea typeface="Calibri"/>
                <a:cs typeface="Calibri"/>
                <a:sym typeface="Calibri"/>
              </a:rPr>
              <a:t>Machine Learning</a:t>
            </a:r>
            <a:endParaRPr b="0" i="0" sz="1800" u="none" cap="none" strike="noStrike">
              <a:solidFill>
                <a:schemeClr val="dk1"/>
              </a:solidFill>
              <a:latin typeface="Calibri"/>
              <a:ea typeface="Calibri"/>
              <a:cs typeface="Calibri"/>
              <a:sym typeface="Calibri"/>
            </a:endParaRPr>
          </a:p>
        </p:txBody>
      </p:sp>
      <p:sp>
        <p:nvSpPr>
          <p:cNvPr id="675" name="Google Shape;675;p62"/>
          <p:cNvSpPr txBox="1"/>
          <p:nvPr>
            <p:ph idx="1" type="body"/>
          </p:nvPr>
        </p:nvSpPr>
        <p:spPr>
          <a:xfrm>
            <a:off x="4498750" y="5672400"/>
            <a:ext cx="3181800" cy="1185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rgbClr val="7F7F7F"/>
              </a:buClr>
              <a:buSzPts val="2400"/>
              <a:buNone/>
            </a:pPr>
            <a:r>
              <a:rPr lang="en-US">
                <a:solidFill>
                  <a:srgbClr val="FFFFFF"/>
                </a:solidFill>
              </a:rPr>
              <a:t>test size: 30%, 1538</a:t>
            </a:r>
            <a:br>
              <a:rPr lang="en-US">
                <a:solidFill>
                  <a:srgbClr val="FFFFFF"/>
                </a:solidFill>
              </a:rPr>
            </a:br>
            <a:r>
              <a:rPr lang="en-US">
                <a:solidFill>
                  <a:srgbClr val="FFFFFF"/>
                </a:solidFill>
              </a:rPr>
              <a:t>training size: 70%, 3586</a:t>
            </a:r>
            <a:endParaRPr>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6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D8D8D8"/>
              </a:buClr>
              <a:buSzPts val="2400"/>
              <a:buFont typeface="Calibri"/>
              <a:buNone/>
            </a:pPr>
            <a:br>
              <a:rPr lang="en-US" sz="2400">
                <a:solidFill>
                  <a:srgbClr val="D8D8D8"/>
                </a:solidFill>
              </a:rPr>
            </a:br>
            <a:br>
              <a:rPr lang="en-US" sz="2400">
                <a:solidFill>
                  <a:srgbClr val="D8D8D8"/>
                </a:solidFill>
              </a:rPr>
            </a:br>
            <a:endParaRPr sz="2400">
              <a:solidFill>
                <a:srgbClr val="D8D8D8"/>
              </a:solidFill>
            </a:endParaRPr>
          </a:p>
        </p:txBody>
      </p:sp>
      <p:sp>
        <p:nvSpPr>
          <p:cNvPr id="682" name="Google Shape;682;p63"/>
          <p:cNvSpPr txBox="1"/>
          <p:nvPr>
            <p:ph idx="1" type="body"/>
          </p:nvPr>
        </p:nvSpPr>
        <p:spPr>
          <a:xfrm>
            <a:off x="4642375" y="270258"/>
            <a:ext cx="2885100" cy="6687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1000"/>
              </a:spcBef>
              <a:spcAft>
                <a:spcPts val="0"/>
              </a:spcAft>
              <a:buClr>
                <a:srgbClr val="FFFFFF"/>
              </a:buClr>
              <a:buSzPts val="2400"/>
              <a:buFont typeface="Arial"/>
              <a:buChar char="•"/>
            </a:pPr>
            <a:r>
              <a:rPr lang="en-US">
                <a:solidFill>
                  <a:srgbClr val="FFFFFF"/>
                </a:solidFill>
              </a:rPr>
              <a:t>Only Hero roles</a:t>
            </a:r>
            <a:endParaRPr>
              <a:solidFill>
                <a:srgbClr val="FFFFFF"/>
              </a:solidFill>
            </a:endParaRPr>
          </a:p>
          <a:p>
            <a:pPr indent="0" lvl="0" marL="0" rtl="0" algn="l">
              <a:lnSpc>
                <a:spcPct val="90000"/>
              </a:lnSpc>
              <a:spcBef>
                <a:spcPts val="1000"/>
              </a:spcBef>
              <a:spcAft>
                <a:spcPts val="0"/>
              </a:spcAft>
              <a:buClr>
                <a:srgbClr val="7F7F7F"/>
              </a:buClr>
              <a:buSzPts val="2400"/>
              <a:buNone/>
            </a:pPr>
            <a:r>
              <a:t/>
            </a:r>
            <a:endParaRPr>
              <a:solidFill>
                <a:srgbClr val="FFFFFF"/>
              </a:solidFill>
            </a:endParaRPr>
          </a:p>
        </p:txBody>
      </p:sp>
      <p:pic>
        <p:nvPicPr>
          <p:cNvPr id="683" name="Google Shape;683;p63"/>
          <p:cNvPicPr preferRelativeResize="0"/>
          <p:nvPr/>
        </p:nvPicPr>
        <p:blipFill rotWithShape="1">
          <a:blip r:embed="rId3">
            <a:alphaModFix/>
          </a:blip>
          <a:srcRect b="0" l="0" r="0" t="0"/>
          <a:stretch/>
        </p:blipFill>
        <p:spPr>
          <a:xfrm>
            <a:off x="2799000" y="964550"/>
            <a:ext cx="6571850" cy="4928900"/>
          </a:xfrm>
          <a:prstGeom prst="rect">
            <a:avLst/>
          </a:prstGeom>
          <a:noFill/>
          <a:ln>
            <a:noFill/>
          </a:ln>
        </p:spPr>
      </p:pic>
      <p:sp>
        <p:nvSpPr>
          <p:cNvPr id="684" name="Google Shape;684;p63"/>
          <p:cNvSpPr txBox="1"/>
          <p:nvPr/>
        </p:nvSpPr>
        <p:spPr>
          <a:xfrm>
            <a:off x="195242" y="270249"/>
            <a:ext cx="2802900" cy="461700"/>
          </a:xfrm>
          <a:prstGeom prst="rect">
            <a:avLst/>
          </a:prstGeom>
          <a:solidFill>
            <a:schemeClr val="dk1">
              <a:alpha val="49019"/>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8D8D8"/>
              </a:buClr>
              <a:buSzPts val="2400"/>
              <a:buFont typeface="Calibri"/>
              <a:buNone/>
            </a:pPr>
            <a:r>
              <a:rPr b="0" i="0" lang="en-US" sz="2400" u="none" cap="none" strike="noStrike">
                <a:solidFill>
                  <a:srgbClr val="D8D8D8"/>
                </a:solidFill>
                <a:latin typeface="Calibri"/>
                <a:ea typeface="Calibri"/>
                <a:cs typeface="Calibri"/>
                <a:sym typeface="Calibri"/>
              </a:rPr>
              <a:t>Machine Learning</a:t>
            </a:r>
            <a:endParaRPr b="0" i="0" sz="1800" u="none" cap="none" strike="noStrike">
              <a:solidFill>
                <a:schemeClr val="dk1"/>
              </a:solidFill>
              <a:latin typeface="Calibri"/>
              <a:ea typeface="Calibri"/>
              <a:cs typeface="Calibri"/>
              <a:sym typeface="Calibri"/>
            </a:endParaRPr>
          </a:p>
        </p:txBody>
      </p:sp>
      <p:sp>
        <p:nvSpPr>
          <p:cNvPr id="685" name="Google Shape;685;p63"/>
          <p:cNvSpPr txBox="1"/>
          <p:nvPr>
            <p:ph idx="1" type="body"/>
          </p:nvPr>
        </p:nvSpPr>
        <p:spPr>
          <a:xfrm>
            <a:off x="4491775" y="5713507"/>
            <a:ext cx="3186300" cy="1074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rgbClr val="7F7F7F"/>
              </a:buClr>
              <a:buSzPts val="2400"/>
              <a:buNone/>
            </a:pPr>
            <a:r>
              <a:rPr lang="en-US">
                <a:solidFill>
                  <a:srgbClr val="FFFFFF"/>
                </a:solidFill>
              </a:rPr>
              <a:t>test size: 70%, 3587</a:t>
            </a:r>
            <a:br>
              <a:rPr lang="en-US">
                <a:solidFill>
                  <a:srgbClr val="FFFFFF"/>
                </a:solidFill>
              </a:rPr>
            </a:br>
            <a:r>
              <a:rPr lang="en-US">
                <a:solidFill>
                  <a:srgbClr val="FFFFFF"/>
                </a:solidFill>
              </a:rPr>
              <a:t>training size: 30%, 1537</a:t>
            </a:r>
            <a:endParaRPr>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64"/>
          <p:cNvSpPr txBox="1"/>
          <p:nvPr>
            <p:ph idx="1" type="body"/>
          </p:nvPr>
        </p:nvSpPr>
        <p:spPr>
          <a:xfrm>
            <a:off x="4112550" y="343325"/>
            <a:ext cx="3966900" cy="594900"/>
          </a:xfrm>
          <a:prstGeom prst="rect">
            <a:avLst/>
          </a:prstGeom>
          <a:noFill/>
          <a:ln>
            <a:noFill/>
          </a:ln>
        </p:spPr>
        <p:txBody>
          <a:bodyPr anchorCtr="0" anchor="t" bIns="45700" lIns="91425" spcFirstLastPara="1" rIns="91425" wrap="square" tIns="45700">
            <a:noAutofit/>
          </a:bodyPr>
          <a:lstStyle/>
          <a:p>
            <a:pPr indent="-381000" lvl="0" marL="457200" rtl="0" algn="l">
              <a:lnSpc>
                <a:spcPct val="90000"/>
              </a:lnSpc>
              <a:spcBef>
                <a:spcPts val="0"/>
              </a:spcBef>
              <a:spcAft>
                <a:spcPts val="0"/>
              </a:spcAft>
              <a:buClr>
                <a:srgbClr val="FFFFFF"/>
              </a:buClr>
              <a:buSzPts val="2400"/>
              <a:buChar char="●"/>
            </a:pPr>
            <a:r>
              <a:rPr lang="en-US">
                <a:solidFill>
                  <a:srgbClr val="FFFFFF"/>
                </a:solidFill>
              </a:rPr>
              <a:t>Including after game data</a:t>
            </a:r>
            <a:endParaRPr>
              <a:solidFill>
                <a:srgbClr val="FFFFFF"/>
              </a:solidFill>
            </a:endParaRPr>
          </a:p>
          <a:p>
            <a:pPr indent="0" lvl="0" marL="0" rtl="0" algn="l">
              <a:lnSpc>
                <a:spcPct val="90000"/>
              </a:lnSpc>
              <a:spcBef>
                <a:spcPts val="1000"/>
              </a:spcBef>
              <a:spcAft>
                <a:spcPts val="0"/>
              </a:spcAft>
              <a:buClr>
                <a:srgbClr val="888888"/>
              </a:buClr>
              <a:buSzPts val="2400"/>
              <a:buNone/>
            </a:pPr>
            <a:r>
              <a:t/>
            </a:r>
            <a:endParaRPr>
              <a:solidFill>
                <a:srgbClr val="FFFFFF"/>
              </a:solidFill>
            </a:endParaRPr>
          </a:p>
        </p:txBody>
      </p:sp>
      <p:pic>
        <p:nvPicPr>
          <p:cNvPr id="692" name="Google Shape;692;p64"/>
          <p:cNvPicPr preferRelativeResize="0"/>
          <p:nvPr/>
        </p:nvPicPr>
        <p:blipFill rotWithShape="1">
          <a:blip r:embed="rId3">
            <a:alphaModFix/>
          </a:blip>
          <a:srcRect b="0" l="0" r="0" t="0"/>
          <a:stretch/>
        </p:blipFill>
        <p:spPr>
          <a:xfrm>
            <a:off x="2774975" y="938225"/>
            <a:ext cx="6642050" cy="4981537"/>
          </a:xfrm>
          <a:prstGeom prst="rect">
            <a:avLst/>
          </a:prstGeom>
          <a:noFill/>
          <a:ln>
            <a:noFill/>
          </a:ln>
        </p:spPr>
      </p:pic>
      <p:sp>
        <p:nvSpPr>
          <p:cNvPr id="693" name="Google Shape;693;p64"/>
          <p:cNvSpPr txBox="1"/>
          <p:nvPr/>
        </p:nvSpPr>
        <p:spPr>
          <a:xfrm>
            <a:off x="195242" y="270249"/>
            <a:ext cx="2802900" cy="461700"/>
          </a:xfrm>
          <a:prstGeom prst="rect">
            <a:avLst/>
          </a:prstGeom>
          <a:solidFill>
            <a:schemeClr val="dk1">
              <a:alpha val="49019"/>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8D8D8"/>
              </a:buClr>
              <a:buSzPts val="2400"/>
              <a:buFont typeface="Calibri"/>
              <a:buNone/>
            </a:pPr>
            <a:r>
              <a:rPr b="0" i="0" lang="en-US" sz="2400" u="none" cap="none" strike="noStrike">
                <a:solidFill>
                  <a:srgbClr val="D8D8D8"/>
                </a:solidFill>
                <a:latin typeface="Calibri"/>
                <a:ea typeface="Calibri"/>
                <a:cs typeface="Calibri"/>
                <a:sym typeface="Calibri"/>
              </a:rPr>
              <a:t>Machine Learning</a:t>
            </a:r>
            <a:endParaRPr b="0" i="0" sz="1800" u="none" cap="none" strike="noStrike">
              <a:solidFill>
                <a:schemeClr val="dk1"/>
              </a:solidFill>
              <a:latin typeface="Calibri"/>
              <a:ea typeface="Calibri"/>
              <a:cs typeface="Calibri"/>
              <a:sym typeface="Calibri"/>
            </a:endParaRPr>
          </a:p>
        </p:txBody>
      </p:sp>
      <p:sp>
        <p:nvSpPr>
          <p:cNvPr id="694" name="Google Shape;694;p64"/>
          <p:cNvSpPr txBox="1"/>
          <p:nvPr>
            <p:ph idx="1" type="body"/>
          </p:nvPr>
        </p:nvSpPr>
        <p:spPr>
          <a:xfrm>
            <a:off x="4476600" y="5769900"/>
            <a:ext cx="3238800" cy="1088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Clr>
                <a:srgbClr val="888888"/>
              </a:buClr>
              <a:buSzPts val="2400"/>
              <a:buNone/>
            </a:pPr>
            <a:r>
              <a:rPr lang="en-US">
                <a:solidFill>
                  <a:srgbClr val="FFFFFF"/>
                </a:solidFill>
              </a:rPr>
              <a:t>test size: 70%, 3587</a:t>
            </a:r>
            <a:br>
              <a:rPr lang="en-US">
                <a:solidFill>
                  <a:srgbClr val="FFFFFF"/>
                </a:solidFill>
              </a:rPr>
            </a:br>
            <a:r>
              <a:rPr lang="en-US">
                <a:solidFill>
                  <a:srgbClr val="FFFFFF"/>
                </a:solidFill>
              </a:rPr>
              <a:t>training size: 30%, 1537</a:t>
            </a:r>
            <a:endParaRPr>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65"/>
          <p:cNvSpPr txBox="1"/>
          <p:nvPr>
            <p:ph idx="1" type="body"/>
          </p:nvPr>
        </p:nvSpPr>
        <p:spPr>
          <a:xfrm>
            <a:off x="389800" y="2371800"/>
            <a:ext cx="2413800" cy="2114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888888"/>
              </a:buClr>
              <a:buSzPts val="2400"/>
              <a:buNone/>
            </a:pPr>
            <a:r>
              <a:rPr lang="en-US">
                <a:solidFill>
                  <a:srgbClr val="FFFFFF"/>
                </a:solidFill>
              </a:rPr>
              <a:t>Using player data </a:t>
            </a:r>
            <a:endParaRPr>
              <a:solidFill>
                <a:srgbClr val="FFFFFF"/>
              </a:solidFill>
            </a:endParaRPr>
          </a:p>
          <a:p>
            <a:pPr indent="-381000" lvl="0" marL="457200" rtl="0" algn="l">
              <a:lnSpc>
                <a:spcPct val="90000"/>
              </a:lnSpc>
              <a:spcBef>
                <a:spcPts val="1000"/>
              </a:spcBef>
              <a:spcAft>
                <a:spcPts val="0"/>
              </a:spcAft>
              <a:buClr>
                <a:srgbClr val="FFFFFF"/>
              </a:buClr>
              <a:buSzPts val="2400"/>
              <a:buChar char="●"/>
            </a:pPr>
            <a:r>
              <a:rPr lang="en-US">
                <a:solidFill>
                  <a:srgbClr val="FFFFFF"/>
                </a:solidFill>
              </a:rPr>
              <a:t>Solo mmr</a:t>
            </a:r>
            <a:endParaRPr>
              <a:solidFill>
                <a:srgbClr val="FFFFFF"/>
              </a:solidFill>
            </a:endParaRPr>
          </a:p>
          <a:p>
            <a:pPr indent="-381000" lvl="0" marL="457200" rtl="0" algn="l">
              <a:lnSpc>
                <a:spcPct val="90000"/>
              </a:lnSpc>
              <a:spcBef>
                <a:spcPts val="0"/>
              </a:spcBef>
              <a:spcAft>
                <a:spcPts val="0"/>
              </a:spcAft>
              <a:buClr>
                <a:srgbClr val="FFFFFF"/>
              </a:buClr>
              <a:buSzPts val="2400"/>
              <a:buChar char="●"/>
            </a:pPr>
            <a:r>
              <a:rPr lang="en-US">
                <a:solidFill>
                  <a:srgbClr val="FFFFFF"/>
                </a:solidFill>
              </a:rPr>
              <a:t>Wins</a:t>
            </a:r>
            <a:endParaRPr>
              <a:solidFill>
                <a:srgbClr val="FFFFFF"/>
              </a:solidFill>
            </a:endParaRPr>
          </a:p>
          <a:p>
            <a:pPr indent="-381000" lvl="0" marL="457200" rtl="0" algn="l">
              <a:lnSpc>
                <a:spcPct val="90000"/>
              </a:lnSpc>
              <a:spcBef>
                <a:spcPts val="0"/>
              </a:spcBef>
              <a:spcAft>
                <a:spcPts val="0"/>
              </a:spcAft>
              <a:buClr>
                <a:srgbClr val="FFFFFF"/>
              </a:buClr>
              <a:buSzPts val="2400"/>
              <a:buChar char="●"/>
            </a:pPr>
            <a:r>
              <a:rPr lang="en-US">
                <a:solidFill>
                  <a:srgbClr val="FFFFFF"/>
                </a:solidFill>
              </a:rPr>
              <a:t>Winrate</a:t>
            </a:r>
            <a:endParaRPr>
              <a:solidFill>
                <a:srgbClr val="FFFFFF"/>
              </a:solidFill>
            </a:endParaRPr>
          </a:p>
          <a:p>
            <a:pPr indent="-381000" lvl="0" marL="457200" rtl="0" algn="l">
              <a:lnSpc>
                <a:spcPct val="90000"/>
              </a:lnSpc>
              <a:spcBef>
                <a:spcPts val="0"/>
              </a:spcBef>
              <a:spcAft>
                <a:spcPts val="0"/>
              </a:spcAft>
              <a:buClr>
                <a:srgbClr val="FFFFFF"/>
              </a:buClr>
              <a:buSzPts val="2400"/>
              <a:buChar char="●"/>
            </a:pPr>
            <a:r>
              <a:rPr lang="en-US">
                <a:solidFill>
                  <a:srgbClr val="FFFFFF"/>
                </a:solidFill>
              </a:rPr>
              <a:t>Losses</a:t>
            </a:r>
            <a:endParaRPr>
              <a:solidFill>
                <a:srgbClr val="FFFFFF"/>
              </a:solidFill>
            </a:endParaRPr>
          </a:p>
          <a:p>
            <a:pPr indent="-190500" lvl="0" marL="342900" rtl="0" algn="l">
              <a:lnSpc>
                <a:spcPct val="90000"/>
              </a:lnSpc>
              <a:spcBef>
                <a:spcPts val="1000"/>
              </a:spcBef>
              <a:spcAft>
                <a:spcPts val="0"/>
              </a:spcAft>
              <a:buClr>
                <a:srgbClr val="888888"/>
              </a:buClr>
              <a:buSzPts val="2400"/>
              <a:buFont typeface="Calibri"/>
              <a:buNone/>
            </a:pPr>
            <a:r>
              <a:t/>
            </a:r>
            <a:endParaRPr>
              <a:solidFill>
                <a:srgbClr val="FFFFFF"/>
              </a:solidFill>
            </a:endParaRPr>
          </a:p>
        </p:txBody>
      </p:sp>
      <p:sp>
        <p:nvSpPr>
          <p:cNvPr id="701" name="Google Shape;701;p65"/>
          <p:cNvSpPr txBox="1"/>
          <p:nvPr/>
        </p:nvSpPr>
        <p:spPr>
          <a:xfrm>
            <a:off x="195242" y="270249"/>
            <a:ext cx="2802900" cy="461700"/>
          </a:xfrm>
          <a:prstGeom prst="rect">
            <a:avLst/>
          </a:prstGeom>
          <a:solidFill>
            <a:schemeClr val="dk1">
              <a:alpha val="49019"/>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8D8D8"/>
              </a:buClr>
              <a:buSzPts val="2400"/>
              <a:buFont typeface="Calibri"/>
              <a:buNone/>
            </a:pPr>
            <a:r>
              <a:rPr b="0" i="0" lang="en-US" sz="2400" u="none" cap="none" strike="noStrike">
                <a:solidFill>
                  <a:srgbClr val="D8D8D8"/>
                </a:solidFill>
                <a:latin typeface="Calibri"/>
                <a:ea typeface="Calibri"/>
                <a:cs typeface="Calibri"/>
                <a:sym typeface="Calibri"/>
              </a:rPr>
              <a:t>Machine Learning</a:t>
            </a:r>
            <a:endParaRPr b="0" i="0" sz="1800" u="none" cap="none" strike="noStrike">
              <a:solidFill>
                <a:schemeClr val="dk1"/>
              </a:solidFill>
              <a:latin typeface="Calibri"/>
              <a:ea typeface="Calibri"/>
              <a:cs typeface="Calibri"/>
              <a:sym typeface="Calibri"/>
            </a:endParaRPr>
          </a:p>
        </p:txBody>
      </p:sp>
      <p:pic>
        <p:nvPicPr>
          <p:cNvPr id="702" name="Google Shape;702;p65"/>
          <p:cNvPicPr preferRelativeResize="0"/>
          <p:nvPr/>
        </p:nvPicPr>
        <p:blipFill>
          <a:blip r:embed="rId3">
            <a:alphaModFix/>
          </a:blip>
          <a:stretch>
            <a:fillRect/>
          </a:stretch>
        </p:blipFill>
        <p:spPr>
          <a:xfrm>
            <a:off x="2832250" y="981187"/>
            <a:ext cx="6527499" cy="489562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66"/>
          <p:cNvSpPr txBox="1"/>
          <p:nvPr>
            <p:ph idx="1" type="body"/>
          </p:nvPr>
        </p:nvSpPr>
        <p:spPr>
          <a:xfrm>
            <a:off x="4025250" y="5648993"/>
            <a:ext cx="4141500" cy="12090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Clr>
                <a:srgbClr val="FFFFFF"/>
              </a:buClr>
              <a:buSzPts val="2400"/>
              <a:buChar char="-"/>
            </a:pPr>
            <a:r>
              <a:rPr lang="en-US">
                <a:solidFill>
                  <a:srgbClr val="FFFFFF"/>
                </a:solidFill>
              </a:rPr>
              <a:t>Using player stats and roles</a:t>
            </a:r>
            <a:endParaRPr>
              <a:solidFill>
                <a:srgbClr val="FFFFFF"/>
              </a:solidFill>
            </a:endParaRPr>
          </a:p>
          <a:p>
            <a:pPr indent="-381000" lvl="0" marL="457200" rtl="0" algn="l">
              <a:spcBef>
                <a:spcPts val="0"/>
              </a:spcBef>
              <a:spcAft>
                <a:spcPts val="0"/>
              </a:spcAft>
              <a:buClr>
                <a:srgbClr val="FFFFFF"/>
              </a:buClr>
              <a:buSzPts val="2400"/>
              <a:buChar char="-"/>
            </a:pPr>
            <a:r>
              <a:rPr lang="en-US">
                <a:solidFill>
                  <a:srgbClr val="FFFFFF"/>
                </a:solidFill>
              </a:rPr>
              <a:t>Up to 59% using SVM</a:t>
            </a:r>
            <a:endParaRPr>
              <a:solidFill>
                <a:srgbClr val="FFFFFF"/>
              </a:solidFill>
            </a:endParaRPr>
          </a:p>
        </p:txBody>
      </p:sp>
      <p:pic>
        <p:nvPicPr>
          <p:cNvPr id="709" name="Google Shape;709;p66"/>
          <p:cNvPicPr preferRelativeResize="0"/>
          <p:nvPr/>
        </p:nvPicPr>
        <p:blipFill>
          <a:blip r:embed="rId3">
            <a:alphaModFix/>
          </a:blip>
          <a:stretch>
            <a:fillRect/>
          </a:stretch>
        </p:blipFill>
        <p:spPr>
          <a:xfrm>
            <a:off x="2784062" y="792638"/>
            <a:ext cx="6623875" cy="4967926"/>
          </a:xfrm>
          <a:prstGeom prst="rect">
            <a:avLst/>
          </a:prstGeom>
          <a:noFill/>
          <a:ln>
            <a:noFill/>
          </a:ln>
        </p:spPr>
      </p:pic>
      <p:sp>
        <p:nvSpPr>
          <p:cNvPr id="710" name="Google Shape;710;p66"/>
          <p:cNvSpPr txBox="1"/>
          <p:nvPr/>
        </p:nvSpPr>
        <p:spPr>
          <a:xfrm>
            <a:off x="195242" y="270249"/>
            <a:ext cx="2802900" cy="461700"/>
          </a:xfrm>
          <a:prstGeom prst="rect">
            <a:avLst/>
          </a:prstGeom>
          <a:solidFill>
            <a:schemeClr val="dk1">
              <a:alpha val="49020"/>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D8D8D8"/>
              </a:buClr>
              <a:buSzPts val="2400"/>
              <a:buFont typeface="Calibri"/>
              <a:buNone/>
            </a:pPr>
            <a:r>
              <a:rPr b="0" i="0" lang="en-US" sz="2400" u="none" cap="none" strike="noStrike">
                <a:solidFill>
                  <a:srgbClr val="D8D8D8"/>
                </a:solidFill>
                <a:latin typeface="Calibri"/>
                <a:ea typeface="Calibri"/>
                <a:cs typeface="Calibri"/>
                <a:sym typeface="Calibri"/>
              </a:rPr>
              <a:t>Machine Learning</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67"/>
          <p:cNvSpPr txBox="1"/>
          <p:nvPr>
            <p:ph type="title"/>
          </p:nvPr>
        </p:nvSpPr>
        <p:spPr>
          <a:xfrm>
            <a:off x="831850" y="171450"/>
            <a:ext cx="10515600" cy="1704975"/>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rgbClr val="D8D8D8"/>
              </a:buClr>
              <a:buSzPts val="5400"/>
              <a:buFont typeface="Calibri"/>
              <a:buNone/>
            </a:pPr>
            <a:r>
              <a:rPr lang="en-US" sz="5400">
                <a:solidFill>
                  <a:srgbClr val="D8D8D8"/>
                </a:solidFill>
                <a:latin typeface="Calibri"/>
                <a:ea typeface="Calibri"/>
                <a:cs typeface="Calibri"/>
                <a:sym typeface="Calibri"/>
              </a:rPr>
              <a:t>Conclusion</a:t>
            </a:r>
            <a:br>
              <a:rPr lang="en-US" sz="5400"/>
            </a:br>
            <a:endParaRPr sz="5400"/>
          </a:p>
        </p:txBody>
      </p:sp>
      <p:sp>
        <p:nvSpPr>
          <p:cNvPr id="716" name="Google Shape;716;p67"/>
          <p:cNvSpPr txBox="1"/>
          <p:nvPr>
            <p:ph idx="1" type="body"/>
          </p:nvPr>
        </p:nvSpPr>
        <p:spPr>
          <a:xfrm>
            <a:off x="831850" y="2038351"/>
            <a:ext cx="10515600" cy="4051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888888"/>
              </a:buClr>
              <a:buSzPts val="2400"/>
              <a:buNone/>
            </a:pPr>
            <a:r>
              <a:t/>
            </a:r>
            <a:endParaRPr/>
          </a:p>
          <a:p>
            <a:pPr indent="-342900" lvl="0" marL="342900" rtl="0" algn="l">
              <a:lnSpc>
                <a:spcPct val="90000"/>
              </a:lnSpc>
              <a:spcBef>
                <a:spcPts val="1000"/>
              </a:spcBef>
              <a:spcAft>
                <a:spcPts val="0"/>
              </a:spcAft>
              <a:buClr>
                <a:srgbClr val="F3F3F3"/>
              </a:buClr>
              <a:buSzPts val="2400"/>
              <a:buFont typeface="Arial"/>
              <a:buChar char="•"/>
            </a:pPr>
            <a:r>
              <a:rPr lang="en-US">
                <a:solidFill>
                  <a:srgbClr val="F3F3F3"/>
                </a:solidFill>
              </a:rPr>
              <a:t>OpenDota limitations</a:t>
            </a:r>
            <a:endParaRPr>
              <a:solidFill>
                <a:srgbClr val="F3F3F3"/>
              </a:solidFill>
            </a:endParaRPr>
          </a:p>
          <a:p>
            <a:pPr indent="-342900" lvl="0" marL="342900" rtl="0" algn="l">
              <a:lnSpc>
                <a:spcPct val="90000"/>
              </a:lnSpc>
              <a:spcBef>
                <a:spcPts val="1000"/>
              </a:spcBef>
              <a:spcAft>
                <a:spcPts val="0"/>
              </a:spcAft>
              <a:buClr>
                <a:srgbClr val="F3F3F3"/>
              </a:buClr>
              <a:buSzPts val="2400"/>
              <a:buFont typeface="Arial"/>
              <a:buChar char="•"/>
            </a:pPr>
            <a:r>
              <a:rPr lang="en-US">
                <a:solidFill>
                  <a:srgbClr val="F3F3F3"/>
                </a:solidFill>
              </a:rPr>
              <a:t>Pre-match prediction is hard</a:t>
            </a:r>
            <a:endParaRPr>
              <a:solidFill>
                <a:srgbClr val="F3F3F3"/>
              </a:solidFill>
            </a:endParaRPr>
          </a:p>
          <a:p>
            <a:pPr indent="-342900" lvl="0" marL="342900" rtl="0" algn="l">
              <a:lnSpc>
                <a:spcPct val="90000"/>
              </a:lnSpc>
              <a:spcBef>
                <a:spcPts val="1000"/>
              </a:spcBef>
              <a:spcAft>
                <a:spcPts val="0"/>
              </a:spcAft>
              <a:buClr>
                <a:srgbClr val="F3F3F3"/>
              </a:buClr>
              <a:buSzPts val="2400"/>
              <a:buFont typeface="Arial"/>
              <a:buChar char="•"/>
            </a:pPr>
            <a:r>
              <a:rPr lang="en-US">
                <a:solidFill>
                  <a:srgbClr val="F3F3F3"/>
                </a:solidFill>
              </a:rPr>
              <a:t>Player Stats achieve best result -&gt; 59</a:t>
            </a:r>
            <a:endParaRPr>
              <a:solidFill>
                <a:srgbClr val="F3F3F3"/>
              </a:solidFill>
            </a:endParaRPr>
          </a:p>
          <a:p>
            <a:pPr indent="-342900" lvl="0" marL="342900" rtl="0" algn="l">
              <a:lnSpc>
                <a:spcPct val="90000"/>
              </a:lnSpc>
              <a:spcBef>
                <a:spcPts val="1000"/>
              </a:spcBef>
              <a:spcAft>
                <a:spcPts val="0"/>
              </a:spcAft>
              <a:buClr>
                <a:srgbClr val="F3F3F3"/>
              </a:buClr>
              <a:buSzPts val="2400"/>
              <a:buFont typeface="Arial"/>
              <a:buChar char="•"/>
            </a:pPr>
            <a:r>
              <a:rPr lang="en-US">
                <a:solidFill>
                  <a:srgbClr val="F3F3F3"/>
                </a:solidFill>
              </a:rPr>
              <a:t>After-match prediction is much easier -&gt; ~90%</a:t>
            </a:r>
            <a:endParaRPr>
              <a:solidFill>
                <a:srgbClr val="F3F3F3"/>
              </a:solidFill>
            </a:endParaRPr>
          </a:p>
          <a:p>
            <a:pPr indent="-381000" lvl="0" marL="457200" rtl="0" algn="l">
              <a:spcBef>
                <a:spcPts val="1000"/>
              </a:spcBef>
              <a:spcAft>
                <a:spcPts val="0"/>
              </a:spcAft>
              <a:buClr>
                <a:srgbClr val="F3F3F3"/>
              </a:buClr>
              <a:buSzPts val="2400"/>
              <a:buChar char="•"/>
            </a:pPr>
            <a:r>
              <a:rPr lang="en-US">
                <a:solidFill>
                  <a:srgbClr val="F3F3F3"/>
                </a:solidFill>
              </a:rPr>
              <a:t>Complex Data -&gt; SVM, simple Data -&gt; Decision Tree</a:t>
            </a:r>
            <a:endParaRPr>
              <a:solidFill>
                <a:srgbClr val="F3F3F3"/>
              </a:solidFill>
            </a:endParaRPr>
          </a:p>
          <a:p>
            <a:pPr indent="0" lvl="0" marL="457200" rtl="0" algn="l">
              <a:lnSpc>
                <a:spcPct val="90000"/>
              </a:lnSpc>
              <a:spcBef>
                <a:spcPts val="1000"/>
              </a:spcBef>
              <a:spcAft>
                <a:spcPts val="0"/>
              </a:spcAft>
              <a:buNone/>
            </a:pPr>
            <a:r>
              <a:t/>
            </a:r>
            <a:endParaRPr>
              <a:solidFill>
                <a:srgbClr val="F3F3F3"/>
              </a:solidFill>
            </a:endParaRPr>
          </a:p>
          <a:p>
            <a:pPr indent="-190500" lvl="0" marL="342900" rtl="0" algn="l">
              <a:lnSpc>
                <a:spcPct val="90000"/>
              </a:lnSpc>
              <a:spcBef>
                <a:spcPts val="1000"/>
              </a:spcBef>
              <a:spcAft>
                <a:spcPts val="0"/>
              </a:spcAft>
              <a:buClr>
                <a:srgbClr val="888888"/>
              </a:buClr>
              <a:buSzPts val="2400"/>
              <a:buFont typeface="Arial"/>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68"/>
          <p:cNvSpPr/>
          <p:nvPr/>
        </p:nvSpPr>
        <p:spPr>
          <a:xfrm>
            <a:off x="2662850" y="1408950"/>
            <a:ext cx="8208600" cy="3567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2" name="Google Shape;722;p68"/>
          <p:cNvSpPr txBox="1"/>
          <p:nvPr/>
        </p:nvSpPr>
        <p:spPr>
          <a:xfrm>
            <a:off x="838200" y="202150"/>
            <a:ext cx="10515600" cy="17049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D8D8D8"/>
              </a:buClr>
              <a:buSzPts val="4290"/>
              <a:buFont typeface="Calibri"/>
              <a:buNone/>
            </a:pPr>
            <a:r>
              <a:rPr b="0" i="0" lang="en-US" sz="4290" u="none" cap="none" strike="noStrike">
                <a:solidFill>
                  <a:srgbClr val="D8D8D8"/>
                </a:solidFill>
                <a:latin typeface="Calibri"/>
                <a:ea typeface="Calibri"/>
                <a:cs typeface="Calibri"/>
                <a:sym typeface="Calibri"/>
              </a:rPr>
              <a:t>Tasks</a:t>
            </a:r>
            <a:br>
              <a:rPr b="0" i="0" lang="en-US" sz="4290" u="none" cap="none" strike="noStrike">
                <a:solidFill>
                  <a:schemeClr val="dk1"/>
                </a:solidFill>
                <a:latin typeface="Calibri"/>
                <a:ea typeface="Calibri"/>
                <a:cs typeface="Calibri"/>
                <a:sym typeface="Calibri"/>
              </a:rPr>
            </a:br>
            <a:endParaRPr b="0" i="0" sz="4290" u="none" cap="none" strike="noStrike">
              <a:solidFill>
                <a:schemeClr val="dk1"/>
              </a:solidFill>
              <a:latin typeface="Calibri"/>
              <a:ea typeface="Calibri"/>
              <a:cs typeface="Calibri"/>
              <a:sym typeface="Calibri"/>
            </a:endParaRPr>
          </a:p>
        </p:txBody>
      </p:sp>
      <p:sp>
        <p:nvSpPr>
          <p:cNvPr id="723" name="Google Shape;723;p68">
            <a:hlinkClick r:id="rId3"/>
          </p:cNvPr>
          <p:cNvSpPr txBox="1"/>
          <p:nvPr/>
        </p:nvSpPr>
        <p:spPr>
          <a:xfrm>
            <a:off x="2662850" y="1443900"/>
            <a:ext cx="8331600" cy="39702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D8D8D8"/>
              </a:buClr>
              <a:buSzPts val="2800"/>
              <a:buFont typeface="Arial"/>
              <a:buChar char="•"/>
            </a:pPr>
            <a:r>
              <a:rPr b="0" i="1" lang="en-US" sz="2800" u="none" cap="none" strike="noStrike">
                <a:solidFill>
                  <a:srgbClr val="D8D8D8"/>
                </a:solidFill>
                <a:latin typeface="Calibri"/>
                <a:ea typeface="Calibri"/>
                <a:cs typeface="Calibri"/>
                <a:sym typeface="Calibri"/>
              </a:rPr>
              <a:t>0745062 Aida Gasanova</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rgbClr val="D8D8D8"/>
              </a:buClr>
              <a:buSzPts val="2800"/>
              <a:buFont typeface="Arial"/>
              <a:buChar char="•"/>
            </a:pPr>
            <a:r>
              <a:rPr b="0" i="1" lang="en-US" sz="2800" u="none" cap="none" strike="noStrike">
                <a:solidFill>
                  <a:srgbClr val="D8D8D8"/>
                </a:solidFill>
                <a:latin typeface="Calibri"/>
                <a:ea typeface="Calibri"/>
                <a:cs typeface="Calibri"/>
                <a:sym typeface="Calibri"/>
              </a:rPr>
              <a:t>Report, Presentation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D8D8D8"/>
              </a:buClr>
              <a:buSzPts val="2800"/>
              <a:buFont typeface="Arial"/>
              <a:buChar char="•"/>
            </a:pPr>
            <a:r>
              <a:rPr b="0" i="1" lang="en-US" sz="2800" u="none" cap="none" strike="noStrike">
                <a:solidFill>
                  <a:srgbClr val="D8D8D8"/>
                </a:solidFill>
                <a:latin typeface="Calibri"/>
                <a:ea typeface="Calibri"/>
                <a:cs typeface="Calibri"/>
                <a:sym typeface="Calibri"/>
              </a:rPr>
              <a:t>0745061 Ivan Kakhaev</a:t>
            </a:r>
            <a:endParaRPr b="0" i="1" sz="2800" u="none" cap="none" strike="noStrike">
              <a:solidFill>
                <a:srgbClr val="D8D8D8"/>
              </a:solidFill>
              <a:latin typeface="Calibri"/>
              <a:ea typeface="Calibri"/>
              <a:cs typeface="Calibri"/>
              <a:sym typeface="Calibri"/>
            </a:endParaRPr>
          </a:p>
          <a:p>
            <a:pPr indent="-342900" lvl="1" marL="800100" marR="0" rtl="0" algn="l">
              <a:lnSpc>
                <a:spcPct val="100000"/>
              </a:lnSpc>
              <a:spcBef>
                <a:spcPts val="0"/>
              </a:spcBef>
              <a:spcAft>
                <a:spcPts val="0"/>
              </a:spcAft>
              <a:buClr>
                <a:srgbClr val="D8D8D8"/>
              </a:buClr>
              <a:buSzPts val="2800"/>
              <a:buFont typeface="Arial"/>
              <a:buChar char="•"/>
            </a:pPr>
            <a:r>
              <a:rPr b="0" i="1" lang="en-US" sz="2800" u="none" cap="none" strike="noStrike">
                <a:solidFill>
                  <a:srgbClr val="D8D8D8"/>
                </a:solidFill>
                <a:latin typeface="Calibri"/>
                <a:ea typeface="Calibri"/>
                <a:cs typeface="Calibri"/>
                <a:sym typeface="Calibri"/>
              </a:rPr>
              <a:t>Data Mining, Preprocessing</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D8D8D8"/>
              </a:buClr>
              <a:buSzPts val="2800"/>
              <a:buFont typeface="Arial"/>
              <a:buChar char="•"/>
            </a:pPr>
            <a:r>
              <a:rPr b="0" i="1" lang="en-US" sz="2800" u="none" cap="none" strike="noStrike">
                <a:solidFill>
                  <a:srgbClr val="D8D8D8"/>
                </a:solidFill>
                <a:latin typeface="Calibri"/>
                <a:ea typeface="Calibri"/>
                <a:cs typeface="Calibri"/>
                <a:sym typeface="Calibri"/>
              </a:rPr>
              <a:t>0745087 Robin Mike Wiethüchter</a:t>
            </a:r>
            <a:endParaRPr b="0" i="1" sz="2800" u="none" cap="none" strike="noStrike">
              <a:solidFill>
                <a:srgbClr val="D8D8D8"/>
              </a:solidFill>
              <a:latin typeface="Calibri"/>
              <a:ea typeface="Calibri"/>
              <a:cs typeface="Calibri"/>
              <a:sym typeface="Calibri"/>
            </a:endParaRPr>
          </a:p>
          <a:p>
            <a:pPr indent="-342900" lvl="1" marL="800100" marR="0" rtl="0" algn="l">
              <a:lnSpc>
                <a:spcPct val="100000"/>
              </a:lnSpc>
              <a:spcBef>
                <a:spcPts val="0"/>
              </a:spcBef>
              <a:spcAft>
                <a:spcPts val="0"/>
              </a:spcAft>
              <a:buClr>
                <a:srgbClr val="D8D8D8"/>
              </a:buClr>
              <a:buSzPts val="2800"/>
              <a:buFont typeface="Arial"/>
              <a:buChar char="•"/>
            </a:pPr>
            <a:r>
              <a:rPr b="0" i="1" lang="en-US" sz="2800" u="none" cap="none" strike="noStrike">
                <a:solidFill>
                  <a:srgbClr val="D8D8D8"/>
                </a:solidFill>
                <a:latin typeface="Calibri"/>
                <a:ea typeface="Calibri"/>
                <a:cs typeface="Calibri"/>
                <a:sym typeface="Calibri"/>
              </a:rPr>
              <a:t>Preprocessing, Data Modeling, Machine Learning</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D8D8D8"/>
              </a:buClr>
              <a:buSzPts val="2800"/>
              <a:buFont typeface="Arial"/>
              <a:buChar char="•"/>
            </a:pPr>
            <a:r>
              <a:rPr b="0" i="1" lang="en-US" sz="2800" u="none" cap="none" strike="noStrike">
                <a:solidFill>
                  <a:srgbClr val="D8D8D8"/>
                </a:solidFill>
                <a:latin typeface="Calibri"/>
                <a:ea typeface="Calibri"/>
                <a:cs typeface="Calibri"/>
                <a:sym typeface="Calibri"/>
              </a:rPr>
              <a:t>0745102</a:t>
            </a:r>
            <a:r>
              <a:rPr b="0" i="0" lang="en-US" sz="2800" u="none" cap="none" strike="noStrike">
                <a:solidFill>
                  <a:srgbClr val="D8D8D8"/>
                </a:solidFill>
                <a:latin typeface="Calibri"/>
                <a:ea typeface="Calibri"/>
                <a:cs typeface="Calibri"/>
                <a:sym typeface="Calibri"/>
              </a:rPr>
              <a:t> </a:t>
            </a:r>
            <a:r>
              <a:rPr b="0" i="1" lang="en-US" sz="2800" u="none" cap="none" strike="noStrike">
                <a:solidFill>
                  <a:srgbClr val="D8D8D8"/>
                </a:solidFill>
                <a:latin typeface="Calibri"/>
                <a:ea typeface="Calibri"/>
                <a:cs typeface="Calibri"/>
                <a:sym typeface="Calibri"/>
              </a:rPr>
              <a:t>Mikael Paavola</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0"/>
              </a:spcBef>
              <a:spcAft>
                <a:spcPts val="0"/>
              </a:spcAft>
              <a:buClr>
                <a:srgbClr val="D8D8D8"/>
              </a:buClr>
              <a:buSzPts val="2800"/>
              <a:buFont typeface="Arial"/>
              <a:buChar char="•"/>
            </a:pPr>
            <a:r>
              <a:rPr b="0" i="1" lang="en-US" sz="2800" u="none" cap="none" strike="noStrike">
                <a:solidFill>
                  <a:srgbClr val="D8D8D8"/>
                </a:solidFill>
                <a:latin typeface="Calibri"/>
                <a:ea typeface="Calibri"/>
                <a:cs typeface="Calibri"/>
                <a:sym typeface="Calibri"/>
              </a:rPr>
              <a:t>Machine Learning, Analysis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5"/>
          <p:cNvSpPr/>
          <p:nvPr/>
        </p:nvSpPr>
        <p:spPr>
          <a:xfrm>
            <a:off x="0" y="1297458"/>
            <a:ext cx="12192000" cy="5226909"/>
          </a:xfrm>
          <a:prstGeom prst="rect">
            <a:avLst/>
          </a:prstGeom>
          <a:solidFill>
            <a:srgbClr val="0C0C0C">
              <a:alpha val="74509"/>
            </a:srgbClr>
          </a:solidFill>
          <a:ln cap="flat" cmpd="sng" w="12700">
            <a:solidFill>
              <a:schemeClr val="dk1"/>
            </a:solidFill>
            <a:prstDash val="solid"/>
            <a:round/>
            <a:headEnd len="sm" w="sm" type="none"/>
            <a:tailEnd len="sm" w="sm" type="none"/>
          </a:ln>
        </p:spPr>
        <p:txBody>
          <a:bodyPr anchorCtr="1"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3F3F3F"/>
              </a:solidFill>
              <a:latin typeface="Calibri"/>
              <a:ea typeface="Calibri"/>
              <a:cs typeface="Calibri"/>
              <a:sym typeface="Calibri"/>
            </a:endParaRPr>
          </a:p>
        </p:txBody>
      </p:sp>
      <p:grpSp>
        <p:nvGrpSpPr>
          <p:cNvPr id="213" name="Google Shape;213;p35"/>
          <p:cNvGrpSpPr/>
          <p:nvPr/>
        </p:nvGrpSpPr>
        <p:grpSpPr>
          <a:xfrm>
            <a:off x="3567848" y="1606594"/>
            <a:ext cx="2458064" cy="3561080"/>
            <a:chOff x="2790186" y="1624044"/>
            <a:chExt cx="1843548" cy="2670809"/>
          </a:xfrm>
        </p:grpSpPr>
        <p:sp>
          <p:nvSpPr>
            <p:cNvPr id="214" name="Google Shape;214;p35"/>
            <p:cNvSpPr/>
            <p:nvPr/>
          </p:nvSpPr>
          <p:spPr>
            <a:xfrm>
              <a:off x="2790186" y="1780254"/>
              <a:ext cx="1843548" cy="2514600"/>
            </a:xfrm>
            <a:prstGeom prst="rect">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nvGrpSpPr>
            <p:cNvPr id="215" name="Google Shape;215;p35"/>
            <p:cNvGrpSpPr/>
            <p:nvPr/>
          </p:nvGrpSpPr>
          <p:grpSpPr>
            <a:xfrm>
              <a:off x="3149985" y="1624044"/>
              <a:ext cx="1123950" cy="746637"/>
              <a:chOff x="2645799" y="1958340"/>
              <a:chExt cx="1123950" cy="746637"/>
            </a:xfrm>
          </p:grpSpPr>
          <p:sp>
            <p:nvSpPr>
              <p:cNvPr id="216" name="Google Shape;216;p35"/>
              <p:cNvSpPr/>
              <p:nvPr/>
            </p:nvSpPr>
            <p:spPr>
              <a:xfrm>
                <a:off x="2645799" y="1958975"/>
                <a:ext cx="1123950" cy="156210"/>
              </a:xfrm>
              <a:prstGeom prst="trapezoid">
                <a:avLst>
                  <a:gd fmla="val 67927" name="adj"/>
                </a:avLst>
              </a:prstGeom>
              <a:solidFill>
                <a:srgbClr val="2E75B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17" name="Google Shape;217;p35"/>
              <p:cNvSpPr/>
              <p:nvPr/>
            </p:nvSpPr>
            <p:spPr>
              <a:xfrm rot="5400000">
                <a:off x="2834456" y="1874459"/>
                <a:ext cx="746637" cy="914400"/>
              </a:xfrm>
              <a:prstGeom prst="homePlate">
                <a:avLst>
                  <a:gd fmla="val 31720" name="adj"/>
                </a:avLst>
              </a:prstGeom>
              <a:solidFill>
                <a:schemeClr val="accent1"/>
              </a:solidFill>
              <a:ln>
                <a:noFill/>
              </a:ln>
              <a:effectLst>
                <a:outerShdw blurRad="63500" sx="102000" rotWithShape="0" algn="ctr" sy="102000">
                  <a:srgbClr val="000000">
                    <a:alpha val="8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grpSp>
      <p:sp>
        <p:nvSpPr>
          <p:cNvPr id="218" name="Google Shape;218;p35"/>
          <p:cNvSpPr txBox="1"/>
          <p:nvPr/>
        </p:nvSpPr>
        <p:spPr>
          <a:xfrm>
            <a:off x="3713871" y="2571313"/>
            <a:ext cx="2120885" cy="208057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5B9BD5"/>
              </a:buClr>
              <a:buSzPts val="2000"/>
              <a:buFont typeface="Calibri"/>
              <a:buNone/>
            </a:pPr>
            <a:r>
              <a:rPr b="1" i="0" lang="en-US" sz="2000" u="none" cap="none" strike="noStrike">
                <a:solidFill>
                  <a:srgbClr val="5B9BD5"/>
                </a:solidFill>
                <a:latin typeface="Calibri"/>
                <a:ea typeface="Calibri"/>
                <a:cs typeface="Calibri"/>
                <a:sym typeface="Calibri"/>
              </a:rPr>
              <a:t>Carries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320"/>
              </a:spcBef>
              <a:spcAft>
                <a:spcPts val="0"/>
              </a:spcAft>
              <a:buClr>
                <a:srgbClr val="595959"/>
              </a:buClr>
              <a:buSzPts val="1600"/>
              <a:buFont typeface="Calibri"/>
              <a:buNone/>
            </a:pPr>
            <a:r>
              <a:rPr b="0" i="0" lang="en-US" sz="1600" u="none" cap="none" strike="noStrike">
                <a:solidFill>
                  <a:srgbClr val="595959"/>
                </a:solidFill>
                <a:latin typeface="Calibri"/>
                <a:ea typeface="Calibri"/>
                <a:cs typeface="Calibri"/>
                <a:sym typeface="Calibri"/>
              </a:rPr>
              <a:t>Carries begin each match as weak and vulnerable, but are able to become more powerful later in the game, thus becoming able to "carry" their team to victory.</a:t>
            </a:r>
            <a:endParaRPr b="0" i="0" sz="1600" u="none" cap="none" strike="noStrike">
              <a:solidFill>
                <a:srgbClr val="595959"/>
              </a:solidFill>
              <a:latin typeface="Calibri"/>
              <a:ea typeface="Calibri"/>
              <a:cs typeface="Calibri"/>
              <a:sym typeface="Calibri"/>
            </a:endParaRPr>
          </a:p>
        </p:txBody>
      </p:sp>
      <p:grpSp>
        <p:nvGrpSpPr>
          <p:cNvPr id="219" name="Google Shape;219;p35"/>
          <p:cNvGrpSpPr/>
          <p:nvPr/>
        </p:nvGrpSpPr>
        <p:grpSpPr>
          <a:xfrm>
            <a:off x="6163735" y="1606594"/>
            <a:ext cx="2458064" cy="3561080"/>
            <a:chOff x="6633984" y="1624044"/>
            <a:chExt cx="1843548" cy="2670809"/>
          </a:xfrm>
        </p:grpSpPr>
        <p:sp>
          <p:nvSpPr>
            <p:cNvPr id="220" name="Google Shape;220;p35"/>
            <p:cNvSpPr/>
            <p:nvPr/>
          </p:nvSpPr>
          <p:spPr>
            <a:xfrm>
              <a:off x="6633984" y="1780254"/>
              <a:ext cx="1843548" cy="2514600"/>
            </a:xfrm>
            <a:prstGeom prst="rect">
              <a:avLst/>
            </a:prstGeom>
            <a:solidFill>
              <a:srgbClr val="F2F2F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nvGrpSpPr>
            <p:cNvPr id="221" name="Google Shape;221;p35"/>
            <p:cNvGrpSpPr/>
            <p:nvPr/>
          </p:nvGrpSpPr>
          <p:grpSpPr>
            <a:xfrm>
              <a:off x="6993783" y="1624044"/>
              <a:ext cx="1123950" cy="746637"/>
              <a:chOff x="2645799" y="1958340"/>
              <a:chExt cx="1123950" cy="746637"/>
            </a:xfrm>
          </p:grpSpPr>
          <p:sp>
            <p:nvSpPr>
              <p:cNvPr id="222" name="Google Shape;222;p35"/>
              <p:cNvSpPr/>
              <p:nvPr/>
            </p:nvSpPr>
            <p:spPr>
              <a:xfrm>
                <a:off x="2645799" y="1958975"/>
                <a:ext cx="1123950" cy="156210"/>
              </a:xfrm>
              <a:prstGeom prst="trapezoid">
                <a:avLst>
                  <a:gd fmla="val 67927" name="adj"/>
                </a:avLst>
              </a:prstGeom>
              <a:solidFill>
                <a:srgbClr val="C55A1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sp>
            <p:nvSpPr>
              <p:cNvPr id="223" name="Google Shape;223;p35"/>
              <p:cNvSpPr/>
              <p:nvPr/>
            </p:nvSpPr>
            <p:spPr>
              <a:xfrm rot="5400000">
                <a:off x="2834456" y="1874459"/>
                <a:ext cx="746637" cy="914400"/>
              </a:xfrm>
              <a:prstGeom prst="homePlate">
                <a:avLst>
                  <a:gd fmla="val 31720" name="adj"/>
                </a:avLst>
              </a:prstGeom>
              <a:solidFill>
                <a:schemeClr val="accent2"/>
              </a:solidFill>
              <a:ln>
                <a:noFill/>
              </a:ln>
              <a:effectLst>
                <a:outerShdw blurRad="63500" sx="102000" rotWithShape="0" algn="ctr" sy="102000">
                  <a:srgbClr val="000000">
                    <a:alpha val="8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lt1"/>
                  </a:solidFill>
                  <a:latin typeface="Calibri"/>
                  <a:ea typeface="Calibri"/>
                  <a:cs typeface="Calibri"/>
                  <a:sym typeface="Calibri"/>
                </a:endParaRPr>
              </a:p>
            </p:txBody>
          </p:sp>
        </p:grpSp>
      </p:grpSp>
      <p:sp>
        <p:nvSpPr>
          <p:cNvPr id="224" name="Google Shape;224;p35"/>
          <p:cNvSpPr txBox="1"/>
          <p:nvPr/>
        </p:nvSpPr>
        <p:spPr>
          <a:xfrm>
            <a:off x="6316366" y="2571313"/>
            <a:ext cx="2167610" cy="2573012"/>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ED7D31"/>
              </a:buClr>
              <a:buSzPts val="2000"/>
              <a:buFont typeface="Calibri"/>
              <a:buNone/>
            </a:pPr>
            <a:r>
              <a:rPr b="1" i="0" lang="en-US" sz="2000" u="none" cap="none" strike="noStrike">
                <a:solidFill>
                  <a:srgbClr val="ED7D31"/>
                </a:solidFill>
                <a:latin typeface="Calibri"/>
                <a:ea typeface="Calibri"/>
                <a:cs typeface="Calibri"/>
                <a:sym typeface="Calibri"/>
              </a:rPr>
              <a:t>Supports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320"/>
              </a:spcBef>
              <a:spcAft>
                <a:spcPts val="0"/>
              </a:spcAft>
              <a:buClr>
                <a:srgbClr val="595959"/>
              </a:buClr>
              <a:buSzPts val="1600"/>
              <a:buFont typeface="Calibri"/>
              <a:buNone/>
            </a:pPr>
            <a:r>
              <a:rPr b="0" i="0" lang="en-US" sz="1600" u="none" cap="none" strike="noStrike">
                <a:solidFill>
                  <a:srgbClr val="595959"/>
                </a:solidFill>
                <a:latin typeface="Calibri"/>
                <a:ea typeface="Calibri"/>
                <a:cs typeface="Calibri"/>
                <a:sym typeface="Calibri"/>
              </a:rPr>
              <a:t>Supports generally lack abilities that deal heavy damage, instead having ones with more functionality and utility that provide assistance for their carries, such as providing healing and other buffs.</a:t>
            </a:r>
            <a:endParaRPr b="0" i="0" sz="1400" u="none" cap="none" strike="noStrike">
              <a:solidFill>
                <a:srgbClr val="000000"/>
              </a:solidFill>
              <a:latin typeface="Arial"/>
              <a:ea typeface="Arial"/>
              <a:cs typeface="Arial"/>
              <a:sym typeface="Arial"/>
            </a:endParaRPr>
          </a:p>
        </p:txBody>
      </p:sp>
      <p:sp>
        <p:nvSpPr>
          <p:cNvPr id="225" name="Google Shape;225;p35"/>
          <p:cNvSpPr txBox="1"/>
          <p:nvPr/>
        </p:nvSpPr>
        <p:spPr>
          <a:xfrm>
            <a:off x="922742" y="5508700"/>
            <a:ext cx="10346519" cy="215444"/>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Arial"/>
              <a:buNone/>
            </a:pPr>
            <a:r>
              <a:rPr lang="en-US" sz="2400">
                <a:solidFill>
                  <a:srgbClr val="D8D8D8"/>
                </a:solidFill>
                <a:latin typeface="Calibri"/>
                <a:ea typeface="Calibri"/>
                <a:cs typeface="Calibri"/>
                <a:sym typeface="Calibri"/>
              </a:rPr>
              <a:t>Carry Support Nuker Disabler Jungler Durable Escape Pusher Initiator</a:t>
            </a:r>
            <a:r>
              <a:rPr b="0" i="0" lang="en-US" sz="2400" u="none" cap="none" strike="noStrike">
                <a:solidFill>
                  <a:srgbClr val="D8D8D8"/>
                </a:solidFill>
                <a:latin typeface="Calibri"/>
                <a:ea typeface="Calibri"/>
                <a:cs typeface="Calibri"/>
                <a:sym typeface="Calibri"/>
              </a:rPr>
              <a:t> </a:t>
            </a:r>
            <a:endParaRPr b="0" i="0" sz="2400" u="none" cap="none" strike="noStrike">
              <a:solidFill>
                <a:srgbClr val="D8D8D8"/>
              </a:solidFill>
              <a:latin typeface="Calibri"/>
              <a:ea typeface="Calibri"/>
              <a:cs typeface="Calibri"/>
              <a:sym typeface="Calibri"/>
            </a:endParaRPr>
          </a:p>
        </p:txBody>
      </p:sp>
      <p:sp>
        <p:nvSpPr>
          <p:cNvPr id="226" name="Google Shape;226;p35"/>
          <p:cNvSpPr txBox="1"/>
          <p:nvPr/>
        </p:nvSpPr>
        <p:spPr>
          <a:xfrm>
            <a:off x="195242" y="270249"/>
            <a:ext cx="2802791" cy="461665"/>
          </a:xfrm>
          <a:prstGeom prst="rect">
            <a:avLst/>
          </a:prstGeom>
          <a:solidFill>
            <a:schemeClr val="dk1">
              <a:alpha val="49411"/>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D8D8D8"/>
                </a:solidFill>
                <a:latin typeface="Calibri"/>
                <a:ea typeface="Calibri"/>
                <a:cs typeface="Calibri"/>
                <a:sym typeface="Calibri"/>
              </a:rPr>
              <a:t>Introduction</a:t>
            </a:r>
            <a:endParaRPr b="0" i="0" sz="1400" u="none" cap="none" strike="noStrike">
              <a:solidFill>
                <a:srgbClr val="000000"/>
              </a:solidFill>
              <a:latin typeface="Arial"/>
              <a:ea typeface="Arial"/>
              <a:cs typeface="Arial"/>
              <a:sym typeface="Arial"/>
            </a:endParaRPr>
          </a:p>
        </p:txBody>
      </p:sp>
      <p:pic>
        <p:nvPicPr>
          <p:cNvPr descr="Рукопожатие" id="227" name="Google Shape;227;p35"/>
          <p:cNvPicPr preferRelativeResize="0"/>
          <p:nvPr/>
        </p:nvPicPr>
        <p:blipFill rotWithShape="1">
          <a:blip r:embed="rId3">
            <a:alphaModFix/>
          </a:blip>
          <a:srcRect b="0" l="0" r="0" t="0"/>
          <a:stretch/>
        </p:blipFill>
        <p:spPr>
          <a:xfrm>
            <a:off x="6935565" y="1623704"/>
            <a:ext cx="914400" cy="914400"/>
          </a:xfrm>
          <a:prstGeom prst="rect">
            <a:avLst/>
          </a:prstGeom>
          <a:noFill/>
          <a:ln>
            <a:noFill/>
          </a:ln>
        </p:spPr>
      </p:pic>
      <p:pic>
        <p:nvPicPr>
          <p:cNvPr descr="Огонь" id="228" name="Google Shape;228;p35"/>
          <p:cNvPicPr preferRelativeResize="0"/>
          <p:nvPr/>
        </p:nvPicPr>
        <p:blipFill rotWithShape="1">
          <a:blip r:embed="rId4">
            <a:alphaModFix/>
          </a:blip>
          <a:srcRect b="0" l="0" r="0" t="0"/>
          <a:stretch/>
        </p:blipFill>
        <p:spPr>
          <a:xfrm>
            <a:off x="4339680" y="1600200"/>
            <a:ext cx="914400" cy="914400"/>
          </a:xfrm>
          <a:prstGeom prst="rect">
            <a:avLst/>
          </a:prstGeom>
          <a:noFill/>
          <a:ln>
            <a:noFill/>
          </a:ln>
        </p:spPr>
      </p:pic>
      <p:sp>
        <p:nvSpPr>
          <p:cNvPr id="229" name="Google Shape;229;p35"/>
          <p:cNvSpPr/>
          <p:nvPr>
            <p:ph idx="2" type="pic"/>
          </p:nvPr>
        </p:nvSpPr>
        <p:spPr>
          <a:xfrm>
            <a:off x="0" y="1600200"/>
            <a:ext cx="3430016" cy="3418680"/>
          </a:xfrm>
          <a:prstGeom prst="rect">
            <a:avLst/>
          </a:prstGeom>
          <a:noFill/>
          <a:ln>
            <a:noFill/>
          </a:ln>
        </p:spPr>
        <p:txBody>
          <a:bodyPr anchorCtr="0" anchor="b" bIns="731500" lIns="91425" spcFirstLastPara="1" rIns="91425" wrap="square" tIns="0">
            <a:noAutofit/>
          </a:bodyPr>
          <a:lstStyle/>
          <a:p>
            <a:pPr indent="0" lvl="0" marL="0" marR="0" rtl="0" algn="ctr">
              <a:lnSpc>
                <a:spcPct val="90000"/>
              </a:lnSpc>
              <a:spcBef>
                <a:spcPts val="1000"/>
              </a:spcBef>
              <a:spcAft>
                <a:spcPts val="0"/>
              </a:spcAft>
              <a:buClr>
                <a:srgbClr val="7F7F7F"/>
              </a:buClr>
              <a:buSzPts val="2133"/>
              <a:buFont typeface="Arial"/>
              <a:buNone/>
            </a:pPr>
            <a:r>
              <a:t/>
            </a:r>
            <a:endParaRPr b="1" i="0" sz="2133" u="none" cap="none" strike="noStrike">
              <a:solidFill>
                <a:srgbClr val="7F7F7F"/>
              </a:solidFill>
              <a:latin typeface="Calibri"/>
              <a:ea typeface="Calibri"/>
              <a:cs typeface="Calibri"/>
              <a:sym typeface="Calibri"/>
            </a:endParaRPr>
          </a:p>
        </p:txBody>
      </p:sp>
      <p:pic>
        <p:nvPicPr>
          <p:cNvPr id="230" name="Google Shape;230;p35"/>
          <p:cNvPicPr preferRelativeResize="0"/>
          <p:nvPr/>
        </p:nvPicPr>
        <p:blipFill rotWithShape="1">
          <a:blip r:embed="rId5">
            <a:alphaModFix/>
          </a:blip>
          <a:srcRect b="0" l="0" r="0" t="0"/>
          <a:stretch/>
        </p:blipFill>
        <p:spPr>
          <a:xfrm>
            <a:off x="1" y="1581218"/>
            <a:ext cx="1716258" cy="1145146"/>
          </a:xfrm>
          <a:prstGeom prst="rect">
            <a:avLst/>
          </a:prstGeom>
          <a:noFill/>
          <a:ln>
            <a:noFill/>
          </a:ln>
        </p:spPr>
      </p:pic>
      <p:pic>
        <p:nvPicPr>
          <p:cNvPr id="231" name="Google Shape;231;p35"/>
          <p:cNvPicPr preferRelativeResize="0"/>
          <p:nvPr/>
        </p:nvPicPr>
        <p:blipFill rotWithShape="1">
          <a:blip r:embed="rId6">
            <a:alphaModFix/>
          </a:blip>
          <a:srcRect b="0" l="0" r="0" t="0"/>
          <a:stretch/>
        </p:blipFill>
        <p:spPr>
          <a:xfrm>
            <a:off x="1715008" y="1573745"/>
            <a:ext cx="1712653" cy="1145146"/>
          </a:xfrm>
          <a:prstGeom prst="rect">
            <a:avLst/>
          </a:prstGeom>
          <a:noFill/>
          <a:ln>
            <a:noFill/>
          </a:ln>
        </p:spPr>
      </p:pic>
      <p:pic>
        <p:nvPicPr>
          <p:cNvPr id="232" name="Google Shape;232;p35"/>
          <p:cNvPicPr preferRelativeResize="0"/>
          <p:nvPr/>
        </p:nvPicPr>
        <p:blipFill rotWithShape="1">
          <a:blip r:embed="rId7">
            <a:alphaModFix/>
          </a:blip>
          <a:srcRect b="0" l="0" r="0" t="0"/>
          <a:stretch/>
        </p:blipFill>
        <p:spPr>
          <a:xfrm>
            <a:off x="5746" y="2733837"/>
            <a:ext cx="1712653" cy="1135048"/>
          </a:xfrm>
          <a:prstGeom prst="rect">
            <a:avLst/>
          </a:prstGeom>
          <a:noFill/>
          <a:ln>
            <a:noFill/>
          </a:ln>
        </p:spPr>
      </p:pic>
      <p:pic>
        <p:nvPicPr>
          <p:cNvPr id="233" name="Google Shape;233;p35"/>
          <p:cNvPicPr preferRelativeResize="0"/>
          <p:nvPr/>
        </p:nvPicPr>
        <p:blipFill rotWithShape="1">
          <a:blip r:embed="rId8">
            <a:alphaModFix/>
          </a:blip>
          <a:srcRect b="0" l="0" r="0" t="0"/>
          <a:stretch/>
        </p:blipFill>
        <p:spPr>
          <a:xfrm>
            <a:off x="1713904" y="2734920"/>
            <a:ext cx="1713757" cy="1145146"/>
          </a:xfrm>
          <a:prstGeom prst="rect">
            <a:avLst/>
          </a:prstGeom>
          <a:noFill/>
          <a:ln>
            <a:noFill/>
          </a:ln>
        </p:spPr>
      </p:pic>
      <p:pic>
        <p:nvPicPr>
          <p:cNvPr id="234" name="Google Shape;234;p35"/>
          <p:cNvPicPr preferRelativeResize="0"/>
          <p:nvPr/>
        </p:nvPicPr>
        <p:blipFill rotWithShape="1">
          <a:blip r:embed="rId9">
            <a:alphaModFix/>
          </a:blip>
          <a:srcRect b="0" l="0" r="0" t="0"/>
          <a:stretch/>
        </p:blipFill>
        <p:spPr>
          <a:xfrm>
            <a:off x="-2355" y="3883831"/>
            <a:ext cx="1712653" cy="1135049"/>
          </a:xfrm>
          <a:prstGeom prst="rect">
            <a:avLst/>
          </a:prstGeom>
          <a:noFill/>
          <a:ln>
            <a:noFill/>
          </a:ln>
        </p:spPr>
      </p:pic>
      <p:pic>
        <p:nvPicPr>
          <p:cNvPr id="235" name="Google Shape;235;p35"/>
          <p:cNvPicPr preferRelativeResize="0"/>
          <p:nvPr/>
        </p:nvPicPr>
        <p:blipFill rotWithShape="1">
          <a:blip r:embed="rId10">
            <a:alphaModFix/>
          </a:blip>
          <a:srcRect b="0" l="0" r="0" t="0"/>
          <a:stretch/>
        </p:blipFill>
        <p:spPr>
          <a:xfrm>
            <a:off x="1723015" y="3885779"/>
            <a:ext cx="1712653" cy="1133101"/>
          </a:xfrm>
          <a:prstGeom prst="rect">
            <a:avLst/>
          </a:prstGeom>
          <a:noFill/>
          <a:ln>
            <a:noFill/>
          </a:ln>
        </p:spPr>
      </p:pic>
      <p:sp>
        <p:nvSpPr>
          <p:cNvPr id="236" name="Google Shape;236;p35"/>
          <p:cNvSpPr/>
          <p:nvPr>
            <p:ph idx="3" type="pic"/>
          </p:nvPr>
        </p:nvSpPr>
        <p:spPr>
          <a:xfrm>
            <a:off x="8761984" y="1600200"/>
            <a:ext cx="3430016" cy="3418680"/>
          </a:xfrm>
          <a:prstGeom prst="rect">
            <a:avLst/>
          </a:prstGeom>
          <a:noFill/>
          <a:ln>
            <a:noFill/>
          </a:ln>
        </p:spPr>
        <p:txBody>
          <a:bodyPr anchorCtr="0" anchor="b" bIns="731500" lIns="91425" spcFirstLastPara="1" rIns="91425" wrap="square" tIns="0">
            <a:noAutofit/>
          </a:bodyPr>
          <a:lstStyle/>
          <a:p>
            <a:pPr indent="0" lvl="0" marL="0" marR="0" rtl="0" algn="ctr">
              <a:lnSpc>
                <a:spcPct val="90000"/>
              </a:lnSpc>
              <a:spcBef>
                <a:spcPts val="1000"/>
              </a:spcBef>
              <a:spcAft>
                <a:spcPts val="0"/>
              </a:spcAft>
              <a:buClr>
                <a:srgbClr val="7F7F7F"/>
              </a:buClr>
              <a:buSzPts val="2133"/>
              <a:buFont typeface="Arial"/>
              <a:buNone/>
            </a:pPr>
            <a:r>
              <a:t/>
            </a:r>
            <a:endParaRPr b="1" i="0" sz="2133" u="none" cap="none" strike="noStrike">
              <a:solidFill>
                <a:srgbClr val="7F7F7F"/>
              </a:solidFill>
              <a:latin typeface="Calibri"/>
              <a:ea typeface="Calibri"/>
              <a:cs typeface="Calibri"/>
              <a:sym typeface="Calibri"/>
            </a:endParaRPr>
          </a:p>
        </p:txBody>
      </p:sp>
      <p:pic>
        <p:nvPicPr>
          <p:cNvPr id="237" name="Google Shape;237;p35"/>
          <p:cNvPicPr preferRelativeResize="0"/>
          <p:nvPr/>
        </p:nvPicPr>
        <p:blipFill rotWithShape="1">
          <a:blip r:embed="rId11">
            <a:alphaModFix/>
          </a:blip>
          <a:srcRect b="0" l="0" r="0" t="0"/>
          <a:stretch/>
        </p:blipFill>
        <p:spPr>
          <a:xfrm>
            <a:off x="8754946" y="1573745"/>
            <a:ext cx="1712653" cy="1152619"/>
          </a:xfrm>
          <a:prstGeom prst="rect">
            <a:avLst/>
          </a:prstGeom>
          <a:noFill/>
          <a:ln>
            <a:noFill/>
          </a:ln>
        </p:spPr>
      </p:pic>
      <p:pic>
        <p:nvPicPr>
          <p:cNvPr id="238" name="Google Shape;238;p35"/>
          <p:cNvPicPr preferRelativeResize="0"/>
          <p:nvPr/>
        </p:nvPicPr>
        <p:blipFill rotWithShape="1">
          <a:blip r:embed="rId12">
            <a:alphaModFix/>
          </a:blip>
          <a:srcRect b="0" l="0" r="0" t="0"/>
          <a:stretch/>
        </p:blipFill>
        <p:spPr>
          <a:xfrm>
            <a:off x="10469872" y="1581218"/>
            <a:ext cx="1712653" cy="1152619"/>
          </a:xfrm>
          <a:prstGeom prst="rect">
            <a:avLst/>
          </a:prstGeom>
          <a:noFill/>
          <a:ln>
            <a:noFill/>
          </a:ln>
        </p:spPr>
      </p:pic>
      <p:pic>
        <p:nvPicPr>
          <p:cNvPr id="239" name="Google Shape;239;p35"/>
          <p:cNvPicPr preferRelativeResize="0"/>
          <p:nvPr/>
        </p:nvPicPr>
        <p:blipFill rotWithShape="1">
          <a:blip r:embed="rId13">
            <a:alphaModFix/>
          </a:blip>
          <a:srcRect b="0" l="0" r="0" t="0"/>
          <a:stretch/>
        </p:blipFill>
        <p:spPr>
          <a:xfrm>
            <a:off x="8759619" y="2733837"/>
            <a:ext cx="1718478" cy="1135048"/>
          </a:xfrm>
          <a:prstGeom prst="rect">
            <a:avLst/>
          </a:prstGeom>
          <a:noFill/>
          <a:ln>
            <a:noFill/>
          </a:ln>
        </p:spPr>
      </p:pic>
      <p:pic>
        <p:nvPicPr>
          <p:cNvPr id="240" name="Google Shape;240;p35"/>
          <p:cNvPicPr preferRelativeResize="0"/>
          <p:nvPr/>
        </p:nvPicPr>
        <p:blipFill rotWithShape="1">
          <a:blip r:embed="rId14">
            <a:alphaModFix/>
          </a:blip>
          <a:srcRect b="0" l="0" r="0" t="0"/>
          <a:stretch/>
        </p:blipFill>
        <p:spPr>
          <a:xfrm>
            <a:off x="10467599" y="2726364"/>
            <a:ext cx="1712653" cy="1142521"/>
          </a:xfrm>
          <a:prstGeom prst="rect">
            <a:avLst/>
          </a:prstGeom>
          <a:noFill/>
          <a:ln>
            <a:noFill/>
          </a:ln>
        </p:spPr>
      </p:pic>
      <p:pic>
        <p:nvPicPr>
          <p:cNvPr id="241" name="Google Shape;241;p35"/>
          <p:cNvPicPr preferRelativeResize="0"/>
          <p:nvPr/>
        </p:nvPicPr>
        <p:blipFill rotWithShape="1">
          <a:blip r:embed="rId15">
            <a:alphaModFix/>
          </a:blip>
          <a:srcRect b="0" l="0" r="0" t="0"/>
          <a:stretch/>
        </p:blipFill>
        <p:spPr>
          <a:xfrm>
            <a:off x="8761984" y="3876358"/>
            <a:ext cx="1712654" cy="1168977"/>
          </a:xfrm>
          <a:prstGeom prst="rect">
            <a:avLst/>
          </a:prstGeom>
          <a:noFill/>
          <a:ln>
            <a:noFill/>
          </a:ln>
        </p:spPr>
      </p:pic>
      <p:pic>
        <p:nvPicPr>
          <p:cNvPr id="242" name="Google Shape;242;p35"/>
          <p:cNvPicPr preferRelativeResize="0"/>
          <p:nvPr/>
        </p:nvPicPr>
        <p:blipFill rotWithShape="1">
          <a:blip r:embed="rId16">
            <a:alphaModFix/>
          </a:blip>
          <a:srcRect b="0" l="0" r="0" t="0"/>
          <a:stretch/>
        </p:blipFill>
        <p:spPr>
          <a:xfrm>
            <a:off x="10491813" y="3876359"/>
            <a:ext cx="1688440" cy="11425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500"/>
                                        <p:tgtEl>
                                          <p:spTgt spid="219"/>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grpSp>
        <p:nvGrpSpPr>
          <p:cNvPr id="248" name="Google Shape;248;p36"/>
          <p:cNvGrpSpPr/>
          <p:nvPr/>
        </p:nvGrpSpPr>
        <p:grpSpPr>
          <a:xfrm>
            <a:off x="195242" y="1303001"/>
            <a:ext cx="6294675" cy="2973577"/>
            <a:chOff x="749387" y="1420237"/>
            <a:chExt cx="5367867" cy="2887200"/>
          </a:xfrm>
        </p:grpSpPr>
        <p:sp>
          <p:nvSpPr>
            <p:cNvPr id="249" name="Google Shape;249;p36"/>
            <p:cNvSpPr/>
            <p:nvPr/>
          </p:nvSpPr>
          <p:spPr>
            <a:xfrm>
              <a:off x="749387" y="1420237"/>
              <a:ext cx="5367867" cy="2887200"/>
            </a:xfrm>
            <a:prstGeom prst="foldedCorner">
              <a:avLst>
                <a:gd fmla="val 13464" name="adj"/>
              </a:avLst>
            </a:prstGeom>
            <a:solidFill>
              <a:schemeClr val="dk1">
                <a:alpha val="40000"/>
              </a:schemeClr>
            </a:solidFill>
            <a:ln>
              <a:noFill/>
            </a:ln>
          </p:spPr>
          <p:txBody>
            <a:bodyPr anchorCtr="1"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3F3F3F"/>
                </a:solidFill>
                <a:latin typeface="Calibri"/>
                <a:ea typeface="Calibri"/>
                <a:cs typeface="Calibri"/>
                <a:sym typeface="Calibri"/>
              </a:endParaRPr>
            </a:p>
          </p:txBody>
        </p:sp>
        <p:sp>
          <p:nvSpPr>
            <p:cNvPr id="250" name="Google Shape;250;p36"/>
            <p:cNvSpPr txBox="1"/>
            <p:nvPr/>
          </p:nvSpPr>
          <p:spPr>
            <a:xfrm>
              <a:off x="1078936" y="2285909"/>
              <a:ext cx="4708773" cy="1793017"/>
            </a:xfrm>
            <a:prstGeom prst="rect">
              <a:avLst/>
            </a:prstGeom>
            <a:noFill/>
            <a:ln>
              <a:noFill/>
            </a:ln>
          </p:spPr>
          <p:txBody>
            <a:bodyPr anchorCtr="0" anchor="t" bIns="0" lIns="0" spcFirstLastPara="1" rIns="0" wrap="square" tIns="0">
              <a:noAutofit/>
            </a:bodyPr>
            <a:lstStyle/>
            <a:p>
              <a:pPr indent="-285750" lvl="0" marL="285750" marR="0" rtl="0" algn="just">
                <a:lnSpc>
                  <a:spcPct val="100000"/>
                </a:lnSpc>
                <a:spcBef>
                  <a:spcPts val="0"/>
                </a:spcBef>
                <a:spcAft>
                  <a:spcPts val="0"/>
                </a:spcAft>
                <a:buClr>
                  <a:srgbClr val="D8D8D8"/>
                </a:buClr>
                <a:buSzPts val="2000"/>
                <a:buFont typeface="Arial"/>
                <a:buChar char="•"/>
              </a:pPr>
              <a:r>
                <a:rPr b="0" i="0" lang="en-US" sz="2000" u="none" cap="none" strike="noStrike">
                  <a:solidFill>
                    <a:srgbClr val="D8D8D8"/>
                  </a:solidFill>
                  <a:latin typeface="Calibri"/>
                  <a:ea typeface="Calibri"/>
                  <a:cs typeface="Calibri"/>
                  <a:sym typeface="Calibri"/>
                </a:rPr>
                <a:t>Abilities</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D8D8D8"/>
                </a:buClr>
                <a:buSzPts val="2000"/>
                <a:buFont typeface="Arial"/>
                <a:buChar char="•"/>
              </a:pPr>
              <a:r>
                <a:rPr b="0" i="0" lang="en-US" sz="2000" u="none" cap="none" strike="noStrike">
                  <a:solidFill>
                    <a:srgbClr val="D8D8D8"/>
                  </a:solidFill>
                  <a:latin typeface="Calibri"/>
                  <a:ea typeface="Calibri"/>
                  <a:cs typeface="Calibri"/>
                  <a:sym typeface="Calibri"/>
                </a:rPr>
                <a:t>Attributes: strength, intelligence, agility</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D8D8D8"/>
                </a:buClr>
                <a:buSzPts val="2000"/>
                <a:buFont typeface="Arial"/>
                <a:buChar char="•"/>
              </a:pPr>
              <a:r>
                <a:rPr b="0" i="0" lang="en-US" sz="2000" u="none" cap="none" strike="noStrike">
                  <a:solidFill>
                    <a:srgbClr val="D8D8D8"/>
                  </a:solidFill>
                  <a:latin typeface="Calibri"/>
                  <a:ea typeface="Calibri"/>
                  <a:cs typeface="Calibri"/>
                  <a:sym typeface="Calibri"/>
                </a:rPr>
                <a:t>Health points</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D8D8D8"/>
                </a:buClr>
                <a:buSzPts val="2000"/>
                <a:buFont typeface="Arial"/>
                <a:buChar char="•"/>
              </a:pPr>
              <a:r>
                <a:rPr b="0" i="0" lang="en-US" sz="2000" u="none" cap="none" strike="noStrike">
                  <a:solidFill>
                    <a:srgbClr val="D8D8D8"/>
                  </a:solidFill>
                  <a:latin typeface="Calibri"/>
                  <a:ea typeface="Calibri"/>
                  <a:cs typeface="Calibri"/>
                  <a:sym typeface="Calibri"/>
                </a:rPr>
                <a:t>Mana points</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rgbClr val="D8D8D8"/>
                </a:buClr>
                <a:buSzPts val="2000"/>
                <a:buFont typeface="Arial"/>
                <a:buChar char="•"/>
              </a:pPr>
              <a:r>
                <a:rPr b="0" i="0" lang="en-US" sz="2000" u="none" cap="none" strike="noStrike">
                  <a:solidFill>
                    <a:srgbClr val="D8D8D8"/>
                  </a:solidFill>
                  <a:latin typeface="Calibri"/>
                  <a:ea typeface="Calibri"/>
                  <a:cs typeface="Calibri"/>
                  <a:sym typeface="Calibri"/>
                </a:rPr>
                <a:t>Attack speed</a:t>
              </a:r>
              <a:endParaRPr b="0" i="0" sz="1400" u="none" cap="none" strike="noStrike">
                <a:solidFill>
                  <a:srgbClr val="000000"/>
                </a:solidFill>
                <a:latin typeface="Arial"/>
                <a:ea typeface="Arial"/>
                <a:cs typeface="Arial"/>
                <a:sym typeface="Arial"/>
              </a:endParaRPr>
            </a:p>
            <a:p>
              <a:pPr indent="-158750" lvl="0" marL="285750" marR="0" rtl="0" algn="just">
                <a:lnSpc>
                  <a:spcPct val="100000"/>
                </a:lnSpc>
                <a:spcBef>
                  <a:spcPts val="0"/>
                </a:spcBef>
                <a:spcAft>
                  <a:spcPts val="0"/>
                </a:spcAft>
                <a:buClr>
                  <a:schemeClr val="dk1"/>
                </a:buClr>
                <a:buSzPts val="2000"/>
                <a:buFont typeface="Arial"/>
                <a:buNone/>
              </a:pPr>
              <a:r>
                <a:t/>
              </a:r>
              <a:endParaRPr b="0" i="0" sz="2000" u="none" cap="none" strike="noStrike">
                <a:solidFill>
                  <a:srgbClr val="D8D8D8"/>
                </a:solidFill>
                <a:latin typeface="Calibri"/>
                <a:ea typeface="Calibri"/>
                <a:cs typeface="Calibri"/>
                <a:sym typeface="Calibri"/>
              </a:endParaRPr>
            </a:p>
          </p:txBody>
        </p:sp>
        <p:grpSp>
          <p:nvGrpSpPr>
            <p:cNvPr id="251" name="Google Shape;251;p36"/>
            <p:cNvGrpSpPr/>
            <p:nvPr/>
          </p:nvGrpSpPr>
          <p:grpSpPr>
            <a:xfrm>
              <a:off x="1066800" y="1549400"/>
              <a:ext cx="2133600" cy="508000"/>
              <a:chOff x="800100" y="1162050"/>
              <a:chExt cx="1600200" cy="381000"/>
            </a:xfrm>
          </p:grpSpPr>
          <p:sp>
            <p:nvSpPr>
              <p:cNvPr id="252" name="Google Shape;252;p36"/>
              <p:cNvSpPr/>
              <p:nvPr/>
            </p:nvSpPr>
            <p:spPr>
              <a:xfrm>
                <a:off x="800100" y="1162050"/>
                <a:ext cx="1600200" cy="381000"/>
              </a:xfrm>
              <a:prstGeom prst="roundRect">
                <a:avLst>
                  <a:gd fmla="val 37234" name="adj"/>
                </a:avLst>
              </a:prstGeom>
              <a:solidFill>
                <a:srgbClr val="BFBFBF"/>
              </a:solidFill>
              <a:ln>
                <a:noFill/>
              </a:ln>
            </p:spPr>
            <p:txBody>
              <a:bodyPr anchorCtr="1" anchor="ctr" bIns="60950" lIns="121900" spcFirstLastPara="1" rIns="121900" wrap="square" tIns="60950">
                <a:noAutofit/>
              </a:bodyPr>
              <a:lstStyle/>
              <a:p>
                <a:pPr indent="0" lvl="0" marL="0" marR="0" rtl="0" algn="ctr">
                  <a:lnSpc>
                    <a:spcPct val="100000"/>
                  </a:lnSpc>
                  <a:spcBef>
                    <a:spcPts val="0"/>
                  </a:spcBef>
                  <a:spcAft>
                    <a:spcPts val="0"/>
                  </a:spcAft>
                  <a:buClr>
                    <a:srgbClr val="000000"/>
                  </a:buClr>
                  <a:buSzPts val="1600"/>
                  <a:buFont typeface="Arial"/>
                  <a:buNone/>
                </a:pPr>
                <a:r>
                  <a:t/>
                </a:r>
                <a:endParaRPr b="1" i="0" sz="1600" u="none" cap="none" strike="noStrike">
                  <a:solidFill>
                    <a:srgbClr val="3F3F3F"/>
                  </a:solidFill>
                  <a:latin typeface="Calibri"/>
                  <a:ea typeface="Calibri"/>
                  <a:cs typeface="Calibri"/>
                  <a:sym typeface="Calibri"/>
                </a:endParaRPr>
              </a:p>
            </p:txBody>
          </p:sp>
          <p:sp>
            <p:nvSpPr>
              <p:cNvPr id="253" name="Google Shape;253;p36"/>
              <p:cNvSpPr txBox="1"/>
              <p:nvPr/>
            </p:nvSpPr>
            <p:spPr>
              <a:xfrm>
                <a:off x="809202" y="1252178"/>
                <a:ext cx="1591098" cy="153289"/>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67"/>
                  <a:buFont typeface="Arial"/>
                  <a:buNone/>
                </a:pPr>
                <a:r>
                  <a:rPr b="1" i="0" lang="en-US" sz="1867" u="none" cap="none" strike="noStrike">
                    <a:solidFill>
                      <a:srgbClr val="3F3F3F"/>
                    </a:solidFill>
                    <a:latin typeface="Calibri"/>
                    <a:ea typeface="Calibri"/>
                    <a:cs typeface="Calibri"/>
                    <a:sym typeface="Calibri"/>
                  </a:rPr>
                  <a:t>Heroes</a:t>
                </a:r>
                <a:endParaRPr b="0" i="0" sz="1867" u="none" cap="none" strike="noStrike">
                  <a:solidFill>
                    <a:srgbClr val="3F3F3F"/>
                  </a:solidFill>
                  <a:latin typeface="Calibri"/>
                  <a:ea typeface="Calibri"/>
                  <a:cs typeface="Calibri"/>
                  <a:sym typeface="Calibri"/>
                </a:endParaRPr>
              </a:p>
            </p:txBody>
          </p:sp>
        </p:grpSp>
      </p:grpSp>
      <p:sp>
        <p:nvSpPr>
          <p:cNvPr id="254" name="Google Shape;254;p36"/>
          <p:cNvSpPr txBox="1"/>
          <p:nvPr/>
        </p:nvSpPr>
        <p:spPr>
          <a:xfrm>
            <a:off x="195242" y="270249"/>
            <a:ext cx="2802791" cy="461665"/>
          </a:xfrm>
          <a:prstGeom prst="rect">
            <a:avLst/>
          </a:prstGeom>
          <a:solidFill>
            <a:schemeClr val="dk1">
              <a:alpha val="49411"/>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D8D8D8"/>
                </a:solidFill>
                <a:latin typeface="Calibri"/>
                <a:ea typeface="Calibri"/>
                <a:cs typeface="Calibri"/>
                <a:sym typeface="Calibri"/>
              </a:rPr>
              <a:t>Introducton</a:t>
            </a:r>
            <a:endParaRPr b="0" i="0" sz="2400" u="none" cap="none" strike="noStrike">
              <a:solidFill>
                <a:srgbClr val="D8D8D8"/>
              </a:solidFill>
              <a:latin typeface="Calibri"/>
              <a:ea typeface="Calibri"/>
              <a:cs typeface="Calibri"/>
              <a:sym typeface="Calibri"/>
            </a:endParaRPr>
          </a:p>
        </p:txBody>
      </p:sp>
      <p:pic>
        <p:nvPicPr>
          <p:cNvPr id="255" name="Google Shape;255;p36"/>
          <p:cNvPicPr preferRelativeResize="0"/>
          <p:nvPr/>
        </p:nvPicPr>
        <p:blipFill rotWithShape="1">
          <a:blip r:embed="rId3">
            <a:alphaModFix/>
          </a:blip>
          <a:srcRect b="0" l="0" r="0" t="0"/>
          <a:stretch/>
        </p:blipFill>
        <p:spPr>
          <a:xfrm>
            <a:off x="7115351" y="1303001"/>
            <a:ext cx="3604229" cy="5365085"/>
          </a:xfrm>
          <a:prstGeom prst="rect">
            <a:avLst/>
          </a:prstGeom>
          <a:noFill/>
          <a:ln>
            <a:noFill/>
          </a:ln>
        </p:spPr>
      </p:pic>
      <p:pic>
        <p:nvPicPr>
          <p:cNvPr id="256" name="Google Shape;256;p36"/>
          <p:cNvPicPr preferRelativeResize="0"/>
          <p:nvPr/>
        </p:nvPicPr>
        <p:blipFill rotWithShape="1">
          <a:blip r:embed="rId4">
            <a:alphaModFix/>
          </a:blip>
          <a:srcRect b="0" l="0" r="0" t="0"/>
          <a:stretch/>
        </p:blipFill>
        <p:spPr>
          <a:xfrm>
            <a:off x="195242" y="4286836"/>
            <a:ext cx="6294675" cy="2381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7"/>
          <p:cNvSpPr txBox="1"/>
          <p:nvPr/>
        </p:nvSpPr>
        <p:spPr>
          <a:xfrm>
            <a:off x="195242" y="270249"/>
            <a:ext cx="2802791" cy="461665"/>
          </a:xfrm>
          <a:prstGeom prst="rect">
            <a:avLst/>
          </a:prstGeom>
          <a:solidFill>
            <a:schemeClr val="dk1">
              <a:alpha val="49411"/>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D8D8D8"/>
                </a:solidFill>
                <a:latin typeface="Calibri"/>
                <a:ea typeface="Calibri"/>
                <a:cs typeface="Calibri"/>
                <a:sym typeface="Calibri"/>
              </a:rPr>
              <a:t>Introduction</a:t>
            </a:r>
            <a:endParaRPr b="0" i="0" sz="1400" u="none" cap="none" strike="noStrike">
              <a:solidFill>
                <a:srgbClr val="000000"/>
              </a:solidFill>
              <a:latin typeface="Arial"/>
              <a:ea typeface="Arial"/>
              <a:cs typeface="Arial"/>
              <a:sym typeface="Arial"/>
            </a:endParaRPr>
          </a:p>
        </p:txBody>
      </p:sp>
      <p:pic>
        <p:nvPicPr>
          <p:cNvPr id="263" name="Google Shape;263;p37"/>
          <p:cNvPicPr preferRelativeResize="0"/>
          <p:nvPr/>
        </p:nvPicPr>
        <p:blipFill rotWithShape="1">
          <a:blip r:embed="rId3">
            <a:alphaModFix/>
          </a:blip>
          <a:srcRect b="0" l="0" r="0" t="0"/>
          <a:stretch/>
        </p:blipFill>
        <p:spPr>
          <a:xfrm>
            <a:off x="325924" y="835371"/>
            <a:ext cx="11186032" cy="575238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cxnSp>
        <p:nvCxnSpPr>
          <p:cNvPr id="268" name="Google Shape;268;p38"/>
          <p:cNvCxnSpPr/>
          <p:nvPr/>
        </p:nvCxnSpPr>
        <p:spPr>
          <a:xfrm rot="10800000">
            <a:off x="955040" y="4135120"/>
            <a:ext cx="0" cy="1766"/>
          </a:xfrm>
          <a:prstGeom prst="straightConnector1">
            <a:avLst/>
          </a:prstGeom>
          <a:noFill/>
          <a:ln cap="flat" cmpd="sng" w="9525">
            <a:solidFill>
              <a:schemeClr val="accent1"/>
            </a:solidFill>
            <a:prstDash val="solid"/>
            <a:miter lim="800000"/>
            <a:headEnd len="sm" w="sm" type="none"/>
            <a:tailEnd len="sm" w="sm" type="none"/>
          </a:ln>
        </p:spPr>
      </p:cxnSp>
      <p:sp>
        <p:nvSpPr>
          <p:cNvPr id="269" name="Google Shape;269;p38"/>
          <p:cNvSpPr/>
          <p:nvPr/>
        </p:nvSpPr>
        <p:spPr>
          <a:xfrm>
            <a:off x="0" y="2542131"/>
            <a:ext cx="12187499" cy="1086734"/>
          </a:xfrm>
          <a:prstGeom prst="rect">
            <a:avLst/>
          </a:prstGeom>
          <a:solidFill>
            <a:schemeClr val="dk1">
              <a:alpha val="49411"/>
            </a:schemeClr>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0" name="Google Shape;270;p38"/>
          <p:cNvSpPr txBox="1"/>
          <p:nvPr/>
        </p:nvSpPr>
        <p:spPr>
          <a:xfrm>
            <a:off x="2" y="2608450"/>
            <a:ext cx="12187500" cy="954000"/>
          </a:xfrm>
          <a:prstGeom prst="rect">
            <a:avLst/>
          </a:prstGeom>
          <a:noFill/>
          <a:ln>
            <a:noFill/>
          </a:ln>
          <a:effectLst>
            <a:outerShdw blurRad="50800" rotWithShape="0" algn="tl" dir="2700000" dist="38100">
              <a:srgbClr val="000000">
                <a:alpha val="40000"/>
              </a:srgbClr>
            </a:outerShdw>
          </a:effectLst>
        </p:spPr>
        <p:txBody>
          <a:bodyPr anchorCtr="0" anchor="t" bIns="45700" lIns="91425" spcFirstLastPara="1" rIns="91425" wrap="square" tIns="45700">
            <a:noAutofit/>
          </a:bodyPr>
          <a:lstStyle/>
          <a:p>
            <a:pPr indent="0" lvl="1" marL="457200" marR="0" rtl="0" algn="ctr">
              <a:lnSpc>
                <a:spcPct val="100000"/>
              </a:lnSpc>
              <a:spcBef>
                <a:spcPts val="0"/>
              </a:spcBef>
              <a:spcAft>
                <a:spcPts val="0"/>
              </a:spcAft>
              <a:buClr>
                <a:srgbClr val="000000"/>
              </a:buClr>
              <a:buSzPts val="3600"/>
              <a:buFont typeface="Arial"/>
              <a:buNone/>
            </a:pPr>
            <a:r>
              <a:rPr b="0" i="0" lang="en-US" sz="3600" u="none" cap="none" strike="noStrike">
                <a:solidFill>
                  <a:srgbClr val="D8D8D8"/>
                </a:solidFill>
                <a:latin typeface="Calibri"/>
                <a:ea typeface="Calibri"/>
                <a:cs typeface="Calibri"/>
                <a:sym typeface="Calibri"/>
              </a:rPr>
              <a:t>2. Data Mining</a:t>
            </a:r>
            <a:endParaRPr/>
          </a:p>
          <a:p>
            <a:pPr indent="0" lvl="1" marL="457200" marR="0" rtl="0" algn="ctr">
              <a:lnSpc>
                <a:spcPct val="100000"/>
              </a:lnSpc>
              <a:spcBef>
                <a:spcPts val="0"/>
              </a:spcBef>
              <a:spcAft>
                <a:spcPts val="0"/>
              </a:spcAft>
              <a:buClr>
                <a:srgbClr val="000000"/>
              </a:buClr>
              <a:buSzPts val="3600"/>
              <a:buFont typeface="Arial"/>
              <a:buNone/>
            </a:pPr>
            <a:r>
              <a:rPr b="0" i="1" lang="en-US" sz="2000" u="none" cap="none" strike="noStrike">
                <a:solidFill>
                  <a:srgbClr val="D8D8D8"/>
                </a:solidFill>
                <a:latin typeface="Calibri"/>
                <a:ea typeface="Calibri"/>
                <a:cs typeface="Calibri"/>
                <a:sym typeface="Calibri"/>
              </a:rPr>
              <a:t>0745061 Ivan Kakhaev</a:t>
            </a:r>
            <a:endParaRPr b="0" i="0" sz="2000" u="none" cap="none" strike="noStrike">
              <a:solidFill>
                <a:srgbClr val="D8D8D8"/>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9"/>
          <p:cNvSpPr txBox="1"/>
          <p:nvPr/>
        </p:nvSpPr>
        <p:spPr>
          <a:xfrm>
            <a:off x="195242" y="270249"/>
            <a:ext cx="2802900" cy="461700"/>
          </a:xfrm>
          <a:prstGeom prst="rect">
            <a:avLst/>
          </a:prstGeom>
          <a:solidFill>
            <a:schemeClr val="dk1">
              <a:alpha val="49800"/>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D8D8D8"/>
                </a:solidFill>
                <a:latin typeface="Calibri"/>
                <a:ea typeface="Calibri"/>
                <a:cs typeface="Calibri"/>
                <a:sym typeface="Calibri"/>
              </a:rPr>
              <a:t>Data mining</a:t>
            </a:r>
            <a:endParaRPr/>
          </a:p>
        </p:txBody>
      </p:sp>
      <p:sp>
        <p:nvSpPr>
          <p:cNvPr id="277" name="Google Shape;277;p39"/>
          <p:cNvSpPr/>
          <p:nvPr/>
        </p:nvSpPr>
        <p:spPr>
          <a:xfrm>
            <a:off x="343575" y="948950"/>
            <a:ext cx="5304300" cy="623400"/>
          </a:xfrm>
          <a:prstGeom prst="roundRect">
            <a:avLst>
              <a:gd fmla="val 16667" name="adj"/>
            </a:avLst>
          </a:prstGeom>
          <a:solidFill>
            <a:srgbClr val="274E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Match INFO</a:t>
            </a:r>
            <a:endParaRPr sz="2400">
              <a:solidFill>
                <a:srgbClr val="FFFFFF"/>
              </a:solidFill>
              <a:latin typeface="Calibri"/>
              <a:ea typeface="Calibri"/>
              <a:cs typeface="Calibri"/>
              <a:sym typeface="Calibri"/>
            </a:endParaRPr>
          </a:p>
        </p:txBody>
      </p:sp>
      <p:sp>
        <p:nvSpPr>
          <p:cNvPr id="278" name="Google Shape;278;p39"/>
          <p:cNvSpPr/>
          <p:nvPr/>
        </p:nvSpPr>
        <p:spPr>
          <a:xfrm>
            <a:off x="6082575" y="948950"/>
            <a:ext cx="5304300" cy="623400"/>
          </a:xfrm>
          <a:prstGeom prst="roundRect">
            <a:avLst>
              <a:gd fmla="val 16667" name="adj"/>
            </a:avLst>
          </a:prstGeom>
          <a:solidFill>
            <a:srgbClr val="274E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Player INFO</a:t>
            </a:r>
            <a:endParaRPr sz="2400">
              <a:solidFill>
                <a:srgbClr val="FFFFFF"/>
              </a:solidFill>
              <a:latin typeface="Calibri"/>
              <a:ea typeface="Calibri"/>
              <a:cs typeface="Calibri"/>
              <a:sym typeface="Calibri"/>
            </a:endParaRPr>
          </a:p>
        </p:txBody>
      </p:sp>
      <p:sp>
        <p:nvSpPr>
          <p:cNvPr id="279" name="Google Shape;279;p39"/>
          <p:cNvSpPr/>
          <p:nvPr/>
        </p:nvSpPr>
        <p:spPr>
          <a:xfrm>
            <a:off x="343575" y="1870513"/>
            <a:ext cx="2434800" cy="623400"/>
          </a:xfrm>
          <a:prstGeom prst="round2SameRect">
            <a:avLst>
              <a:gd fmla="val 16667" name="adj1"/>
              <a:gd fmla="val 0" name="adj2"/>
            </a:avLst>
          </a:prstGeom>
          <a:solidFill>
            <a:srgbClr val="783F0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opendota.api</a:t>
            </a:r>
            <a:endParaRPr sz="2400">
              <a:solidFill>
                <a:srgbClr val="FFFFFF"/>
              </a:solidFill>
              <a:latin typeface="Calibri"/>
              <a:ea typeface="Calibri"/>
              <a:cs typeface="Calibri"/>
              <a:sym typeface="Calibri"/>
            </a:endParaRPr>
          </a:p>
        </p:txBody>
      </p:sp>
      <p:sp>
        <p:nvSpPr>
          <p:cNvPr id="280" name="Google Shape;280;p39"/>
          <p:cNvSpPr/>
          <p:nvPr/>
        </p:nvSpPr>
        <p:spPr>
          <a:xfrm>
            <a:off x="8951625" y="1870525"/>
            <a:ext cx="2434800" cy="623400"/>
          </a:xfrm>
          <a:prstGeom prst="round2SameRect">
            <a:avLst>
              <a:gd fmla="val 16667" name="adj1"/>
              <a:gd fmla="val 0" name="adj2"/>
            </a:avLst>
          </a:prstGeom>
          <a:solidFill>
            <a:srgbClr val="783F0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dotabuff.com</a:t>
            </a:r>
            <a:endParaRPr sz="2400">
              <a:solidFill>
                <a:srgbClr val="FFFFFF"/>
              </a:solidFill>
              <a:latin typeface="Calibri"/>
              <a:ea typeface="Calibri"/>
              <a:cs typeface="Calibri"/>
              <a:sym typeface="Calibri"/>
            </a:endParaRPr>
          </a:p>
        </p:txBody>
      </p:sp>
      <p:sp>
        <p:nvSpPr>
          <p:cNvPr id="281" name="Google Shape;281;p39"/>
          <p:cNvSpPr/>
          <p:nvPr/>
        </p:nvSpPr>
        <p:spPr>
          <a:xfrm>
            <a:off x="3212925" y="2988600"/>
            <a:ext cx="2434800" cy="880800"/>
          </a:xfrm>
          <a:prstGeom prst="roundRect">
            <a:avLst>
              <a:gd fmla="val 16667" name="adj"/>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matchID.json</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(matchInfo list)</a:t>
            </a:r>
            <a:endParaRPr sz="2400">
              <a:solidFill>
                <a:srgbClr val="FFFFFF"/>
              </a:solidFill>
              <a:latin typeface="Calibri"/>
              <a:ea typeface="Calibri"/>
              <a:cs typeface="Calibri"/>
              <a:sym typeface="Calibri"/>
            </a:endParaRPr>
          </a:p>
        </p:txBody>
      </p:sp>
      <p:sp>
        <p:nvSpPr>
          <p:cNvPr id="282" name="Google Shape;282;p39"/>
          <p:cNvSpPr/>
          <p:nvPr/>
        </p:nvSpPr>
        <p:spPr>
          <a:xfrm>
            <a:off x="6082263" y="2988600"/>
            <a:ext cx="2434800" cy="880800"/>
          </a:xfrm>
          <a:prstGeom prst="rect">
            <a:avLst/>
          </a:prstGeom>
          <a:solidFill>
            <a:srgbClr val="0737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getPlayersID</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fromMatch.py</a:t>
            </a:r>
            <a:endParaRPr sz="2400">
              <a:solidFill>
                <a:srgbClr val="FFFFFF"/>
              </a:solidFill>
              <a:latin typeface="Calibri"/>
              <a:ea typeface="Calibri"/>
              <a:cs typeface="Calibri"/>
              <a:sym typeface="Calibri"/>
            </a:endParaRPr>
          </a:p>
        </p:txBody>
      </p:sp>
      <p:sp>
        <p:nvSpPr>
          <p:cNvPr id="283" name="Google Shape;283;p39"/>
          <p:cNvSpPr/>
          <p:nvPr/>
        </p:nvSpPr>
        <p:spPr>
          <a:xfrm>
            <a:off x="8951625" y="2988900"/>
            <a:ext cx="2434800" cy="880800"/>
          </a:xfrm>
          <a:prstGeom prst="rect">
            <a:avLst/>
          </a:prstGeom>
          <a:solidFill>
            <a:srgbClr val="0737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getPlayersInfo.py</a:t>
            </a:r>
            <a:endParaRPr sz="2400">
              <a:solidFill>
                <a:srgbClr val="FFFFFF"/>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lang="en-US" sz="2400">
                <a:solidFill>
                  <a:srgbClr val="FFFFFF"/>
                </a:solidFill>
                <a:latin typeface="Calibri"/>
                <a:ea typeface="Calibri"/>
                <a:cs typeface="Calibri"/>
                <a:sym typeface="Calibri"/>
              </a:rPr>
              <a:t>(web scraper)</a:t>
            </a:r>
            <a:endParaRPr sz="2400">
              <a:solidFill>
                <a:srgbClr val="FFFFFF"/>
              </a:solidFill>
              <a:latin typeface="Calibri"/>
              <a:ea typeface="Calibri"/>
              <a:cs typeface="Calibri"/>
              <a:sym typeface="Calibri"/>
            </a:endParaRPr>
          </a:p>
        </p:txBody>
      </p:sp>
      <p:sp>
        <p:nvSpPr>
          <p:cNvPr id="284" name="Google Shape;284;p39"/>
          <p:cNvSpPr/>
          <p:nvPr/>
        </p:nvSpPr>
        <p:spPr>
          <a:xfrm>
            <a:off x="343575" y="2988598"/>
            <a:ext cx="2434800" cy="880800"/>
          </a:xfrm>
          <a:prstGeom prst="rect">
            <a:avLst/>
          </a:prstGeom>
          <a:solidFill>
            <a:srgbClr val="0737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getMatchesList.py</a:t>
            </a:r>
            <a:endParaRPr sz="2400">
              <a:solidFill>
                <a:srgbClr val="FFFFFF"/>
              </a:solidFill>
              <a:latin typeface="Calibri"/>
              <a:ea typeface="Calibri"/>
              <a:cs typeface="Calibri"/>
              <a:sym typeface="Calibri"/>
            </a:endParaRPr>
          </a:p>
        </p:txBody>
      </p:sp>
      <p:sp>
        <p:nvSpPr>
          <p:cNvPr id="285" name="Google Shape;285;p39"/>
          <p:cNvSpPr/>
          <p:nvPr/>
        </p:nvSpPr>
        <p:spPr>
          <a:xfrm>
            <a:off x="3212925" y="4364085"/>
            <a:ext cx="2434800" cy="880800"/>
          </a:xfrm>
          <a:prstGeom prst="rect">
            <a:avLst/>
          </a:prstGeom>
          <a:solidFill>
            <a:srgbClr val="0737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getMatchInfo.py</a:t>
            </a:r>
            <a:endParaRPr sz="2400">
              <a:solidFill>
                <a:srgbClr val="FFFFFF"/>
              </a:solidFill>
              <a:latin typeface="Calibri"/>
              <a:ea typeface="Calibri"/>
              <a:cs typeface="Calibri"/>
              <a:sym typeface="Calibri"/>
            </a:endParaRPr>
          </a:p>
        </p:txBody>
      </p:sp>
      <p:sp>
        <p:nvSpPr>
          <p:cNvPr id="286" name="Google Shape;286;p39"/>
          <p:cNvSpPr/>
          <p:nvPr/>
        </p:nvSpPr>
        <p:spPr>
          <a:xfrm>
            <a:off x="343575" y="4364075"/>
            <a:ext cx="2434800" cy="880800"/>
          </a:xfrm>
          <a:prstGeom prst="roundRect">
            <a:avLst>
              <a:gd fmla="val 16667" name="adj"/>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matchesList.json</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(matchesID list)</a:t>
            </a:r>
            <a:endParaRPr sz="2400">
              <a:solidFill>
                <a:srgbClr val="FFFFFF"/>
              </a:solidFill>
              <a:latin typeface="Calibri"/>
              <a:ea typeface="Calibri"/>
              <a:cs typeface="Calibri"/>
              <a:sym typeface="Calibri"/>
            </a:endParaRPr>
          </a:p>
        </p:txBody>
      </p:sp>
      <p:sp>
        <p:nvSpPr>
          <p:cNvPr id="287" name="Google Shape;287;p39"/>
          <p:cNvSpPr/>
          <p:nvPr/>
        </p:nvSpPr>
        <p:spPr>
          <a:xfrm>
            <a:off x="6082263" y="4364075"/>
            <a:ext cx="2434800" cy="880800"/>
          </a:xfrm>
          <a:prstGeom prst="roundRect">
            <a:avLst>
              <a:gd fmla="val 16667" name="adj"/>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players.id</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(playersID list)</a:t>
            </a:r>
            <a:endParaRPr sz="2400">
              <a:solidFill>
                <a:srgbClr val="FFFFFF"/>
              </a:solidFill>
              <a:latin typeface="Calibri"/>
              <a:ea typeface="Calibri"/>
              <a:cs typeface="Calibri"/>
              <a:sym typeface="Calibri"/>
            </a:endParaRPr>
          </a:p>
        </p:txBody>
      </p:sp>
      <p:sp>
        <p:nvSpPr>
          <p:cNvPr id="288" name="Google Shape;288;p39"/>
          <p:cNvSpPr/>
          <p:nvPr/>
        </p:nvSpPr>
        <p:spPr>
          <a:xfrm>
            <a:off x="8951613" y="4353400"/>
            <a:ext cx="2434800" cy="880800"/>
          </a:xfrm>
          <a:prstGeom prst="roundRect">
            <a:avLst>
              <a:gd fmla="val 16667" name="adj"/>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playerID.json</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(playerInfo list)</a:t>
            </a:r>
            <a:endParaRPr sz="2400">
              <a:solidFill>
                <a:srgbClr val="FFFFFF"/>
              </a:solidFill>
              <a:latin typeface="Calibri"/>
              <a:ea typeface="Calibri"/>
              <a:cs typeface="Calibri"/>
              <a:sym typeface="Calibri"/>
            </a:endParaRPr>
          </a:p>
        </p:txBody>
      </p:sp>
      <p:sp>
        <p:nvSpPr>
          <p:cNvPr id="289" name="Google Shape;289;p39"/>
          <p:cNvSpPr/>
          <p:nvPr/>
        </p:nvSpPr>
        <p:spPr>
          <a:xfrm>
            <a:off x="1405125" y="3885892"/>
            <a:ext cx="311700" cy="461700"/>
          </a:xfrm>
          <a:prstGeom prst="downArrow">
            <a:avLst>
              <a:gd fmla="val 50000" name="adj1"/>
              <a:gd fmla="val 50000"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0" name="Google Shape;290;p39"/>
          <p:cNvCxnSpPr>
            <a:stCxn id="279" idx="0"/>
            <a:endCxn id="285" idx="1"/>
          </p:cNvCxnSpPr>
          <p:nvPr/>
        </p:nvCxnSpPr>
        <p:spPr>
          <a:xfrm>
            <a:off x="2778375" y="2182213"/>
            <a:ext cx="434700" cy="2622300"/>
          </a:xfrm>
          <a:prstGeom prst="curvedConnector3">
            <a:avLst>
              <a:gd fmla="val 49983" name="adj1"/>
            </a:avLst>
          </a:prstGeom>
          <a:noFill/>
          <a:ln cap="flat" cmpd="sng" w="19050">
            <a:solidFill>
              <a:srgbClr val="FFFFFF"/>
            </a:solidFill>
            <a:prstDash val="dash"/>
            <a:round/>
            <a:headEnd len="med" w="med" type="none"/>
            <a:tailEnd len="med" w="med" type="triangle"/>
          </a:ln>
        </p:spPr>
      </p:cxnSp>
      <p:cxnSp>
        <p:nvCxnSpPr>
          <p:cNvPr id="291" name="Google Shape;291;p39"/>
          <p:cNvCxnSpPr>
            <a:stCxn id="279" idx="1"/>
            <a:endCxn id="284" idx="0"/>
          </p:cNvCxnSpPr>
          <p:nvPr/>
        </p:nvCxnSpPr>
        <p:spPr>
          <a:xfrm flipH="1" rot="-5400000">
            <a:off x="1313925" y="2740963"/>
            <a:ext cx="494700" cy="600"/>
          </a:xfrm>
          <a:prstGeom prst="curvedConnector3">
            <a:avLst>
              <a:gd fmla="val 50000" name="adj1"/>
            </a:avLst>
          </a:prstGeom>
          <a:noFill/>
          <a:ln cap="flat" cmpd="sng" w="19050">
            <a:solidFill>
              <a:srgbClr val="FFFFFF"/>
            </a:solidFill>
            <a:prstDash val="dash"/>
            <a:round/>
            <a:headEnd len="med" w="med" type="none"/>
            <a:tailEnd len="med" w="med" type="triangle"/>
          </a:ln>
        </p:spPr>
      </p:cxnSp>
      <p:cxnSp>
        <p:nvCxnSpPr>
          <p:cNvPr id="292" name="Google Shape;292;p39"/>
          <p:cNvCxnSpPr>
            <a:stCxn id="286" idx="3"/>
            <a:endCxn id="285" idx="1"/>
          </p:cNvCxnSpPr>
          <p:nvPr/>
        </p:nvCxnSpPr>
        <p:spPr>
          <a:xfrm>
            <a:off x="2778375" y="4804475"/>
            <a:ext cx="434700" cy="600"/>
          </a:xfrm>
          <a:prstGeom prst="curvedConnector3">
            <a:avLst>
              <a:gd fmla="val 49983" name="adj1"/>
            </a:avLst>
          </a:prstGeom>
          <a:noFill/>
          <a:ln cap="flat" cmpd="sng" w="19050">
            <a:solidFill>
              <a:srgbClr val="FFFFFF"/>
            </a:solidFill>
            <a:prstDash val="dash"/>
            <a:round/>
            <a:headEnd len="med" w="med" type="none"/>
            <a:tailEnd len="med" w="med" type="triangle"/>
          </a:ln>
        </p:spPr>
      </p:cxnSp>
      <p:sp>
        <p:nvSpPr>
          <p:cNvPr id="293" name="Google Shape;293;p39"/>
          <p:cNvSpPr/>
          <p:nvPr/>
        </p:nvSpPr>
        <p:spPr>
          <a:xfrm flipH="1" rot="10800000">
            <a:off x="4274625" y="3880694"/>
            <a:ext cx="311700" cy="461700"/>
          </a:xfrm>
          <a:prstGeom prst="downArrow">
            <a:avLst>
              <a:gd fmla="val 50000" name="adj1"/>
              <a:gd fmla="val 50000"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4" name="Google Shape;294;p39"/>
          <p:cNvCxnSpPr>
            <a:stCxn id="281" idx="3"/>
            <a:endCxn id="282" idx="1"/>
          </p:cNvCxnSpPr>
          <p:nvPr/>
        </p:nvCxnSpPr>
        <p:spPr>
          <a:xfrm>
            <a:off x="5647725" y="3429000"/>
            <a:ext cx="434400" cy="600"/>
          </a:xfrm>
          <a:prstGeom prst="curvedConnector3">
            <a:avLst>
              <a:gd fmla="val 50016" name="adj1"/>
            </a:avLst>
          </a:prstGeom>
          <a:noFill/>
          <a:ln cap="flat" cmpd="sng" w="19050">
            <a:solidFill>
              <a:srgbClr val="FFFFFF"/>
            </a:solidFill>
            <a:prstDash val="dash"/>
            <a:round/>
            <a:headEnd len="med" w="med" type="none"/>
            <a:tailEnd len="med" w="med" type="triangle"/>
          </a:ln>
        </p:spPr>
      </p:cxnSp>
      <p:sp>
        <p:nvSpPr>
          <p:cNvPr id="295" name="Google Shape;295;p39"/>
          <p:cNvSpPr/>
          <p:nvPr/>
        </p:nvSpPr>
        <p:spPr>
          <a:xfrm>
            <a:off x="7144125" y="3880692"/>
            <a:ext cx="311700" cy="461700"/>
          </a:xfrm>
          <a:prstGeom prst="downArrow">
            <a:avLst>
              <a:gd fmla="val 50000" name="adj1"/>
              <a:gd fmla="val 50000"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6" name="Google Shape;296;p39"/>
          <p:cNvCxnSpPr>
            <a:stCxn id="287" idx="3"/>
            <a:endCxn id="283" idx="1"/>
          </p:cNvCxnSpPr>
          <p:nvPr/>
        </p:nvCxnSpPr>
        <p:spPr>
          <a:xfrm flipH="1" rot="10800000">
            <a:off x="8517063" y="3429275"/>
            <a:ext cx="434700" cy="1375200"/>
          </a:xfrm>
          <a:prstGeom prst="curvedConnector3">
            <a:avLst>
              <a:gd fmla="val 49984" name="adj1"/>
            </a:avLst>
          </a:prstGeom>
          <a:noFill/>
          <a:ln cap="flat" cmpd="sng" w="19050">
            <a:solidFill>
              <a:srgbClr val="FFFFFF"/>
            </a:solidFill>
            <a:prstDash val="dash"/>
            <a:round/>
            <a:headEnd len="med" w="med" type="none"/>
            <a:tailEnd len="med" w="med" type="triangle"/>
          </a:ln>
        </p:spPr>
      </p:cxnSp>
      <p:cxnSp>
        <p:nvCxnSpPr>
          <p:cNvPr id="297" name="Google Shape;297;p39"/>
          <p:cNvCxnSpPr>
            <a:stCxn id="280" idx="1"/>
            <a:endCxn id="283" idx="0"/>
          </p:cNvCxnSpPr>
          <p:nvPr/>
        </p:nvCxnSpPr>
        <p:spPr>
          <a:xfrm flipH="1" rot="-5400000">
            <a:off x="9921825" y="2741125"/>
            <a:ext cx="495000" cy="600"/>
          </a:xfrm>
          <a:prstGeom prst="curvedConnector3">
            <a:avLst>
              <a:gd fmla="val 49999" name="adj1"/>
            </a:avLst>
          </a:prstGeom>
          <a:noFill/>
          <a:ln cap="flat" cmpd="sng" w="19050">
            <a:solidFill>
              <a:srgbClr val="FFFFFF"/>
            </a:solidFill>
            <a:prstDash val="dash"/>
            <a:round/>
            <a:headEnd len="med" w="med" type="none"/>
            <a:tailEnd len="med" w="med" type="triangle"/>
          </a:ln>
        </p:spPr>
      </p:cxnSp>
      <p:sp>
        <p:nvSpPr>
          <p:cNvPr id="298" name="Google Shape;298;p39"/>
          <p:cNvSpPr/>
          <p:nvPr/>
        </p:nvSpPr>
        <p:spPr>
          <a:xfrm>
            <a:off x="10013025" y="3880692"/>
            <a:ext cx="311700" cy="461700"/>
          </a:xfrm>
          <a:prstGeom prst="downArrow">
            <a:avLst>
              <a:gd fmla="val 50000" name="adj1"/>
              <a:gd fmla="val 50000"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0"/>
          <p:cNvSpPr txBox="1"/>
          <p:nvPr/>
        </p:nvSpPr>
        <p:spPr>
          <a:xfrm>
            <a:off x="195242" y="270249"/>
            <a:ext cx="2802900" cy="461700"/>
          </a:xfrm>
          <a:prstGeom prst="rect">
            <a:avLst/>
          </a:prstGeom>
          <a:solidFill>
            <a:schemeClr val="dk1">
              <a:alpha val="49800"/>
            </a:schemeClr>
          </a:solid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2400">
                <a:solidFill>
                  <a:srgbClr val="D8D8D8"/>
                </a:solidFill>
                <a:latin typeface="Calibri"/>
                <a:ea typeface="Calibri"/>
                <a:cs typeface="Calibri"/>
                <a:sym typeface="Calibri"/>
              </a:rPr>
              <a:t>Data mining</a:t>
            </a:r>
            <a:endParaRPr/>
          </a:p>
        </p:txBody>
      </p:sp>
      <p:sp>
        <p:nvSpPr>
          <p:cNvPr id="305" name="Google Shape;305;p40"/>
          <p:cNvSpPr/>
          <p:nvPr/>
        </p:nvSpPr>
        <p:spPr>
          <a:xfrm>
            <a:off x="343575" y="948950"/>
            <a:ext cx="5304300" cy="623400"/>
          </a:xfrm>
          <a:prstGeom prst="roundRect">
            <a:avLst>
              <a:gd fmla="val 16667" name="adj"/>
            </a:avLst>
          </a:prstGeom>
          <a:solidFill>
            <a:srgbClr val="274E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Match INFO</a:t>
            </a:r>
            <a:endParaRPr sz="2400">
              <a:solidFill>
                <a:srgbClr val="FFFFFF"/>
              </a:solidFill>
              <a:latin typeface="Calibri"/>
              <a:ea typeface="Calibri"/>
              <a:cs typeface="Calibri"/>
              <a:sym typeface="Calibri"/>
            </a:endParaRPr>
          </a:p>
        </p:txBody>
      </p:sp>
      <p:sp>
        <p:nvSpPr>
          <p:cNvPr id="306" name="Google Shape;306;p40"/>
          <p:cNvSpPr/>
          <p:nvPr/>
        </p:nvSpPr>
        <p:spPr>
          <a:xfrm>
            <a:off x="6082575" y="948950"/>
            <a:ext cx="5304300" cy="623400"/>
          </a:xfrm>
          <a:prstGeom prst="roundRect">
            <a:avLst>
              <a:gd fmla="val 16667" name="adj"/>
            </a:avLst>
          </a:prstGeom>
          <a:solidFill>
            <a:srgbClr val="274E1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Player INFO</a:t>
            </a:r>
            <a:endParaRPr sz="2400">
              <a:solidFill>
                <a:srgbClr val="FFFFFF"/>
              </a:solidFill>
              <a:latin typeface="Calibri"/>
              <a:ea typeface="Calibri"/>
              <a:cs typeface="Calibri"/>
              <a:sym typeface="Calibri"/>
            </a:endParaRPr>
          </a:p>
        </p:txBody>
      </p:sp>
      <p:sp>
        <p:nvSpPr>
          <p:cNvPr id="307" name="Google Shape;307;p40"/>
          <p:cNvSpPr/>
          <p:nvPr/>
        </p:nvSpPr>
        <p:spPr>
          <a:xfrm>
            <a:off x="343575" y="1870513"/>
            <a:ext cx="2434800" cy="623400"/>
          </a:xfrm>
          <a:prstGeom prst="round2SameRect">
            <a:avLst>
              <a:gd fmla="val 16667" name="adj1"/>
              <a:gd fmla="val 0" name="adj2"/>
            </a:avLst>
          </a:prstGeom>
          <a:solidFill>
            <a:srgbClr val="783F0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opendota.api</a:t>
            </a:r>
            <a:endParaRPr sz="2400">
              <a:solidFill>
                <a:srgbClr val="FFFFFF"/>
              </a:solidFill>
              <a:latin typeface="Calibri"/>
              <a:ea typeface="Calibri"/>
              <a:cs typeface="Calibri"/>
              <a:sym typeface="Calibri"/>
            </a:endParaRPr>
          </a:p>
        </p:txBody>
      </p:sp>
      <p:sp>
        <p:nvSpPr>
          <p:cNvPr id="308" name="Google Shape;308;p40"/>
          <p:cNvSpPr/>
          <p:nvPr/>
        </p:nvSpPr>
        <p:spPr>
          <a:xfrm>
            <a:off x="8951625" y="1870525"/>
            <a:ext cx="2434800" cy="623400"/>
          </a:xfrm>
          <a:prstGeom prst="round2SameRect">
            <a:avLst>
              <a:gd fmla="val 16667" name="adj1"/>
              <a:gd fmla="val 0" name="adj2"/>
            </a:avLst>
          </a:prstGeom>
          <a:solidFill>
            <a:srgbClr val="783F0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dotabuff.com</a:t>
            </a:r>
            <a:endParaRPr sz="2400">
              <a:solidFill>
                <a:srgbClr val="FFFFFF"/>
              </a:solidFill>
              <a:latin typeface="Calibri"/>
              <a:ea typeface="Calibri"/>
              <a:cs typeface="Calibri"/>
              <a:sym typeface="Calibri"/>
            </a:endParaRPr>
          </a:p>
        </p:txBody>
      </p:sp>
      <p:sp>
        <p:nvSpPr>
          <p:cNvPr id="309" name="Google Shape;309;p40"/>
          <p:cNvSpPr/>
          <p:nvPr/>
        </p:nvSpPr>
        <p:spPr>
          <a:xfrm>
            <a:off x="3212925" y="2988600"/>
            <a:ext cx="2434800" cy="880800"/>
          </a:xfrm>
          <a:prstGeom prst="roundRect">
            <a:avLst>
              <a:gd fmla="val 16667" name="adj"/>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matchID.json</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(matchInfo list)</a:t>
            </a:r>
            <a:endParaRPr sz="2400">
              <a:solidFill>
                <a:srgbClr val="FFFFFF"/>
              </a:solidFill>
              <a:latin typeface="Calibri"/>
              <a:ea typeface="Calibri"/>
              <a:cs typeface="Calibri"/>
              <a:sym typeface="Calibri"/>
            </a:endParaRPr>
          </a:p>
        </p:txBody>
      </p:sp>
      <p:sp>
        <p:nvSpPr>
          <p:cNvPr id="310" name="Google Shape;310;p40"/>
          <p:cNvSpPr/>
          <p:nvPr/>
        </p:nvSpPr>
        <p:spPr>
          <a:xfrm>
            <a:off x="6082263" y="2988600"/>
            <a:ext cx="2434800" cy="880800"/>
          </a:xfrm>
          <a:prstGeom prst="rect">
            <a:avLst/>
          </a:prstGeom>
          <a:solidFill>
            <a:srgbClr val="0737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getPlayersID</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fromMatch.py</a:t>
            </a:r>
            <a:endParaRPr sz="2400">
              <a:solidFill>
                <a:srgbClr val="FFFFFF"/>
              </a:solidFill>
              <a:latin typeface="Calibri"/>
              <a:ea typeface="Calibri"/>
              <a:cs typeface="Calibri"/>
              <a:sym typeface="Calibri"/>
            </a:endParaRPr>
          </a:p>
        </p:txBody>
      </p:sp>
      <p:sp>
        <p:nvSpPr>
          <p:cNvPr id="311" name="Google Shape;311;p40"/>
          <p:cNvSpPr/>
          <p:nvPr/>
        </p:nvSpPr>
        <p:spPr>
          <a:xfrm>
            <a:off x="8951625" y="2988900"/>
            <a:ext cx="2434800" cy="880800"/>
          </a:xfrm>
          <a:prstGeom prst="rect">
            <a:avLst/>
          </a:prstGeom>
          <a:solidFill>
            <a:srgbClr val="0737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getPlayersInfo.py</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(web scraper)</a:t>
            </a:r>
            <a:endParaRPr sz="2400">
              <a:solidFill>
                <a:srgbClr val="FFFFFF"/>
              </a:solidFill>
              <a:latin typeface="Calibri"/>
              <a:ea typeface="Calibri"/>
              <a:cs typeface="Calibri"/>
              <a:sym typeface="Calibri"/>
            </a:endParaRPr>
          </a:p>
        </p:txBody>
      </p:sp>
      <p:sp>
        <p:nvSpPr>
          <p:cNvPr id="312" name="Google Shape;312;p40"/>
          <p:cNvSpPr/>
          <p:nvPr/>
        </p:nvSpPr>
        <p:spPr>
          <a:xfrm>
            <a:off x="343575" y="2988598"/>
            <a:ext cx="2434800" cy="880800"/>
          </a:xfrm>
          <a:prstGeom prst="rect">
            <a:avLst/>
          </a:prstGeom>
          <a:solidFill>
            <a:srgbClr val="1155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getMatchesList.py</a:t>
            </a:r>
            <a:endParaRPr sz="2400">
              <a:solidFill>
                <a:srgbClr val="FFFFFF"/>
              </a:solidFill>
              <a:latin typeface="Calibri"/>
              <a:ea typeface="Calibri"/>
              <a:cs typeface="Calibri"/>
              <a:sym typeface="Calibri"/>
            </a:endParaRPr>
          </a:p>
        </p:txBody>
      </p:sp>
      <p:sp>
        <p:nvSpPr>
          <p:cNvPr id="313" name="Google Shape;313;p40"/>
          <p:cNvSpPr/>
          <p:nvPr/>
        </p:nvSpPr>
        <p:spPr>
          <a:xfrm>
            <a:off x="3212925" y="4364085"/>
            <a:ext cx="2434800" cy="880800"/>
          </a:xfrm>
          <a:prstGeom prst="rect">
            <a:avLst/>
          </a:prstGeom>
          <a:solidFill>
            <a:srgbClr val="07376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getMatchInfo.py</a:t>
            </a:r>
            <a:endParaRPr sz="2400">
              <a:solidFill>
                <a:srgbClr val="FFFFFF"/>
              </a:solidFill>
              <a:latin typeface="Calibri"/>
              <a:ea typeface="Calibri"/>
              <a:cs typeface="Calibri"/>
              <a:sym typeface="Calibri"/>
            </a:endParaRPr>
          </a:p>
        </p:txBody>
      </p:sp>
      <p:sp>
        <p:nvSpPr>
          <p:cNvPr id="314" name="Google Shape;314;p40"/>
          <p:cNvSpPr/>
          <p:nvPr/>
        </p:nvSpPr>
        <p:spPr>
          <a:xfrm>
            <a:off x="343575" y="4364075"/>
            <a:ext cx="2434800" cy="880800"/>
          </a:xfrm>
          <a:prstGeom prst="roundRect">
            <a:avLst>
              <a:gd fmla="val 16667" name="adj"/>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matchesList.json</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(matchesID list)</a:t>
            </a:r>
            <a:endParaRPr sz="2400">
              <a:solidFill>
                <a:srgbClr val="FFFFFF"/>
              </a:solidFill>
              <a:latin typeface="Calibri"/>
              <a:ea typeface="Calibri"/>
              <a:cs typeface="Calibri"/>
              <a:sym typeface="Calibri"/>
            </a:endParaRPr>
          </a:p>
        </p:txBody>
      </p:sp>
      <p:sp>
        <p:nvSpPr>
          <p:cNvPr id="315" name="Google Shape;315;p40"/>
          <p:cNvSpPr/>
          <p:nvPr/>
        </p:nvSpPr>
        <p:spPr>
          <a:xfrm>
            <a:off x="6082263" y="4364075"/>
            <a:ext cx="2434800" cy="880800"/>
          </a:xfrm>
          <a:prstGeom prst="roundRect">
            <a:avLst>
              <a:gd fmla="val 16667" name="adj"/>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players.id</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(playersID list)</a:t>
            </a:r>
            <a:endParaRPr sz="2400">
              <a:solidFill>
                <a:srgbClr val="FFFFFF"/>
              </a:solidFill>
              <a:latin typeface="Calibri"/>
              <a:ea typeface="Calibri"/>
              <a:cs typeface="Calibri"/>
              <a:sym typeface="Calibri"/>
            </a:endParaRPr>
          </a:p>
        </p:txBody>
      </p:sp>
      <p:sp>
        <p:nvSpPr>
          <p:cNvPr id="316" name="Google Shape;316;p40"/>
          <p:cNvSpPr/>
          <p:nvPr/>
        </p:nvSpPr>
        <p:spPr>
          <a:xfrm>
            <a:off x="8951613" y="4353400"/>
            <a:ext cx="2434800" cy="880800"/>
          </a:xfrm>
          <a:prstGeom prst="roundRect">
            <a:avLst>
              <a:gd fmla="val 16667" name="adj"/>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rgbClr val="FFFFFF"/>
                </a:solidFill>
                <a:latin typeface="Calibri"/>
                <a:ea typeface="Calibri"/>
                <a:cs typeface="Calibri"/>
                <a:sym typeface="Calibri"/>
              </a:rPr>
              <a:t>playerID.json</a:t>
            </a:r>
            <a:endParaRPr sz="2400">
              <a:solidFill>
                <a:srgbClr val="FFFFFF"/>
              </a:solidFill>
              <a:latin typeface="Calibri"/>
              <a:ea typeface="Calibri"/>
              <a:cs typeface="Calibri"/>
              <a:sym typeface="Calibri"/>
            </a:endParaRPr>
          </a:p>
          <a:p>
            <a:pPr indent="0" lvl="0" marL="0" rtl="0" algn="ctr">
              <a:spcBef>
                <a:spcPts val="0"/>
              </a:spcBef>
              <a:spcAft>
                <a:spcPts val="0"/>
              </a:spcAft>
              <a:buNone/>
            </a:pPr>
            <a:r>
              <a:rPr lang="en-US" sz="2400">
                <a:solidFill>
                  <a:srgbClr val="FFFFFF"/>
                </a:solidFill>
                <a:latin typeface="Calibri"/>
                <a:ea typeface="Calibri"/>
                <a:cs typeface="Calibri"/>
                <a:sym typeface="Calibri"/>
              </a:rPr>
              <a:t>(playerInfo list)</a:t>
            </a:r>
            <a:endParaRPr sz="2400">
              <a:solidFill>
                <a:srgbClr val="FFFFFF"/>
              </a:solidFill>
              <a:latin typeface="Calibri"/>
              <a:ea typeface="Calibri"/>
              <a:cs typeface="Calibri"/>
              <a:sym typeface="Calibri"/>
            </a:endParaRPr>
          </a:p>
        </p:txBody>
      </p:sp>
      <p:sp>
        <p:nvSpPr>
          <p:cNvPr id="317" name="Google Shape;317;p40"/>
          <p:cNvSpPr/>
          <p:nvPr/>
        </p:nvSpPr>
        <p:spPr>
          <a:xfrm>
            <a:off x="1405125" y="3885892"/>
            <a:ext cx="311700" cy="461700"/>
          </a:xfrm>
          <a:prstGeom prst="downArrow">
            <a:avLst>
              <a:gd fmla="val 50000" name="adj1"/>
              <a:gd fmla="val 50000"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8" name="Google Shape;318;p40"/>
          <p:cNvCxnSpPr>
            <a:stCxn id="307" idx="0"/>
            <a:endCxn id="313" idx="1"/>
          </p:cNvCxnSpPr>
          <p:nvPr/>
        </p:nvCxnSpPr>
        <p:spPr>
          <a:xfrm>
            <a:off x="2778375" y="2182213"/>
            <a:ext cx="434700" cy="2622300"/>
          </a:xfrm>
          <a:prstGeom prst="curvedConnector3">
            <a:avLst>
              <a:gd fmla="val 49983" name="adj1"/>
            </a:avLst>
          </a:prstGeom>
          <a:noFill/>
          <a:ln cap="flat" cmpd="sng" w="19050">
            <a:solidFill>
              <a:srgbClr val="FFFFFF"/>
            </a:solidFill>
            <a:prstDash val="dash"/>
            <a:round/>
            <a:headEnd len="med" w="med" type="none"/>
            <a:tailEnd len="med" w="med" type="triangle"/>
          </a:ln>
        </p:spPr>
      </p:cxnSp>
      <p:cxnSp>
        <p:nvCxnSpPr>
          <p:cNvPr id="319" name="Google Shape;319;p40"/>
          <p:cNvCxnSpPr>
            <a:stCxn id="307" idx="1"/>
            <a:endCxn id="312" idx="0"/>
          </p:cNvCxnSpPr>
          <p:nvPr/>
        </p:nvCxnSpPr>
        <p:spPr>
          <a:xfrm flipH="1" rot="-5400000">
            <a:off x="1313925" y="2740963"/>
            <a:ext cx="494700" cy="600"/>
          </a:xfrm>
          <a:prstGeom prst="curvedConnector3">
            <a:avLst>
              <a:gd fmla="val 50000" name="adj1"/>
            </a:avLst>
          </a:prstGeom>
          <a:noFill/>
          <a:ln cap="flat" cmpd="sng" w="19050">
            <a:solidFill>
              <a:srgbClr val="FFFFFF"/>
            </a:solidFill>
            <a:prstDash val="dash"/>
            <a:round/>
            <a:headEnd len="med" w="med" type="none"/>
            <a:tailEnd len="med" w="med" type="triangle"/>
          </a:ln>
        </p:spPr>
      </p:cxnSp>
      <p:cxnSp>
        <p:nvCxnSpPr>
          <p:cNvPr id="320" name="Google Shape;320;p40"/>
          <p:cNvCxnSpPr>
            <a:stCxn id="314" idx="3"/>
            <a:endCxn id="313" idx="1"/>
          </p:cNvCxnSpPr>
          <p:nvPr/>
        </p:nvCxnSpPr>
        <p:spPr>
          <a:xfrm>
            <a:off x="2778375" y="4804475"/>
            <a:ext cx="434700" cy="600"/>
          </a:xfrm>
          <a:prstGeom prst="curvedConnector3">
            <a:avLst>
              <a:gd fmla="val 49983" name="adj1"/>
            </a:avLst>
          </a:prstGeom>
          <a:noFill/>
          <a:ln cap="flat" cmpd="sng" w="19050">
            <a:solidFill>
              <a:srgbClr val="FFFFFF"/>
            </a:solidFill>
            <a:prstDash val="dash"/>
            <a:round/>
            <a:headEnd len="med" w="med" type="none"/>
            <a:tailEnd len="med" w="med" type="triangle"/>
          </a:ln>
        </p:spPr>
      </p:cxnSp>
      <p:sp>
        <p:nvSpPr>
          <p:cNvPr id="321" name="Google Shape;321;p40"/>
          <p:cNvSpPr/>
          <p:nvPr/>
        </p:nvSpPr>
        <p:spPr>
          <a:xfrm flipH="1" rot="10800000">
            <a:off x="4274625" y="3880694"/>
            <a:ext cx="311700" cy="461700"/>
          </a:xfrm>
          <a:prstGeom prst="downArrow">
            <a:avLst>
              <a:gd fmla="val 50000" name="adj1"/>
              <a:gd fmla="val 50000"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2" name="Google Shape;322;p40"/>
          <p:cNvCxnSpPr>
            <a:stCxn id="309" idx="3"/>
            <a:endCxn id="310" idx="1"/>
          </p:cNvCxnSpPr>
          <p:nvPr/>
        </p:nvCxnSpPr>
        <p:spPr>
          <a:xfrm>
            <a:off x="5647725" y="3429000"/>
            <a:ext cx="434400" cy="600"/>
          </a:xfrm>
          <a:prstGeom prst="curvedConnector3">
            <a:avLst>
              <a:gd fmla="val 50016" name="adj1"/>
            </a:avLst>
          </a:prstGeom>
          <a:noFill/>
          <a:ln cap="flat" cmpd="sng" w="19050">
            <a:solidFill>
              <a:srgbClr val="FFFFFF"/>
            </a:solidFill>
            <a:prstDash val="dash"/>
            <a:round/>
            <a:headEnd len="med" w="med" type="none"/>
            <a:tailEnd len="med" w="med" type="triangle"/>
          </a:ln>
        </p:spPr>
      </p:cxnSp>
      <p:sp>
        <p:nvSpPr>
          <p:cNvPr id="323" name="Google Shape;323;p40"/>
          <p:cNvSpPr/>
          <p:nvPr/>
        </p:nvSpPr>
        <p:spPr>
          <a:xfrm>
            <a:off x="7144125" y="3880692"/>
            <a:ext cx="311700" cy="461700"/>
          </a:xfrm>
          <a:prstGeom prst="downArrow">
            <a:avLst>
              <a:gd fmla="val 50000" name="adj1"/>
              <a:gd fmla="val 50000"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4" name="Google Shape;324;p40"/>
          <p:cNvCxnSpPr>
            <a:stCxn id="315" idx="3"/>
            <a:endCxn id="311" idx="1"/>
          </p:cNvCxnSpPr>
          <p:nvPr/>
        </p:nvCxnSpPr>
        <p:spPr>
          <a:xfrm flipH="1" rot="10800000">
            <a:off x="8517063" y="3429275"/>
            <a:ext cx="434700" cy="1375200"/>
          </a:xfrm>
          <a:prstGeom prst="curvedConnector3">
            <a:avLst>
              <a:gd fmla="val 49984" name="adj1"/>
            </a:avLst>
          </a:prstGeom>
          <a:noFill/>
          <a:ln cap="flat" cmpd="sng" w="19050">
            <a:solidFill>
              <a:srgbClr val="FFFFFF"/>
            </a:solidFill>
            <a:prstDash val="dash"/>
            <a:round/>
            <a:headEnd len="med" w="med" type="none"/>
            <a:tailEnd len="med" w="med" type="triangle"/>
          </a:ln>
        </p:spPr>
      </p:cxnSp>
      <p:cxnSp>
        <p:nvCxnSpPr>
          <p:cNvPr id="325" name="Google Shape;325;p40"/>
          <p:cNvCxnSpPr>
            <a:stCxn id="308" idx="1"/>
            <a:endCxn id="311" idx="0"/>
          </p:cNvCxnSpPr>
          <p:nvPr/>
        </p:nvCxnSpPr>
        <p:spPr>
          <a:xfrm flipH="1" rot="-5400000">
            <a:off x="9921825" y="2741125"/>
            <a:ext cx="495000" cy="600"/>
          </a:xfrm>
          <a:prstGeom prst="curvedConnector3">
            <a:avLst>
              <a:gd fmla="val 49999" name="adj1"/>
            </a:avLst>
          </a:prstGeom>
          <a:noFill/>
          <a:ln cap="flat" cmpd="sng" w="19050">
            <a:solidFill>
              <a:srgbClr val="FFFFFF"/>
            </a:solidFill>
            <a:prstDash val="dash"/>
            <a:round/>
            <a:headEnd len="med" w="med" type="none"/>
            <a:tailEnd len="med" w="med" type="triangle"/>
          </a:ln>
        </p:spPr>
      </p:cxnSp>
      <p:sp>
        <p:nvSpPr>
          <p:cNvPr id="326" name="Google Shape;326;p40"/>
          <p:cNvSpPr/>
          <p:nvPr/>
        </p:nvSpPr>
        <p:spPr>
          <a:xfrm>
            <a:off x="10013025" y="3880692"/>
            <a:ext cx="311700" cy="461700"/>
          </a:xfrm>
          <a:prstGeom prst="downArrow">
            <a:avLst>
              <a:gd fmla="val 50000" name="adj1"/>
              <a:gd fmla="val 50000"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0"/>
          <p:cNvSpPr/>
          <p:nvPr/>
        </p:nvSpPr>
        <p:spPr>
          <a:xfrm>
            <a:off x="3540100" y="-3"/>
            <a:ext cx="6612600" cy="6858000"/>
          </a:xfrm>
          <a:prstGeom prst="wedgeRectCallout">
            <a:avLst>
              <a:gd fmla="val -49939" name="adj1"/>
              <a:gd fmla="val 22846" name="adj2"/>
            </a:avLst>
          </a:prstGeom>
          <a:solidFill>
            <a:srgbClr val="C9DAF8"/>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0"/>
          <p:cNvSpPr/>
          <p:nvPr/>
        </p:nvSpPr>
        <p:spPr>
          <a:xfrm rot="-5400000">
            <a:off x="1605450" y="2686575"/>
            <a:ext cx="3797100" cy="1485600"/>
          </a:xfrm>
          <a:prstGeom prst="trapezoid">
            <a:avLst>
              <a:gd fmla="val 127797"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9" name="Google Shape;329;p40"/>
          <p:cNvPicPr preferRelativeResize="0"/>
          <p:nvPr/>
        </p:nvPicPr>
        <p:blipFill>
          <a:blip r:embed="rId3">
            <a:alphaModFix/>
          </a:blip>
          <a:stretch>
            <a:fillRect/>
          </a:stretch>
        </p:blipFill>
        <p:spPr>
          <a:xfrm>
            <a:off x="3768697" y="308"/>
            <a:ext cx="8569227" cy="685797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